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27" r:id="rId3"/>
    <p:sldId id="312" r:id="rId4"/>
    <p:sldId id="261" r:id="rId5"/>
    <p:sldId id="305" r:id="rId6"/>
    <p:sldId id="263" r:id="rId7"/>
    <p:sldId id="264" r:id="rId8"/>
    <p:sldId id="265" r:id="rId9"/>
    <p:sldId id="268" r:id="rId10"/>
    <p:sldId id="314" r:id="rId11"/>
    <p:sldId id="269" r:id="rId12"/>
    <p:sldId id="270" r:id="rId13"/>
    <p:sldId id="310" r:id="rId14"/>
    <p:sldId id="271" r:id="rId15"/>
    <p:sldId id="307" r:id="rId16"/>
    <p:sldId id="275" r:id="rId17"/>
    <p:sldId id="277" r:id="rId18"/>
    <p:sldId id="306" r:id="rId19"/>
    <p:sldId id="278" r:id="rId20"/>
    <p:sldId id="279" r:id="rId21"/>
    <p:sldId id="311" r:id="rId22"/>
    <p:sldId id="309" r:id="rId23"/>
    <p:sldId id="324" r:id="rId24"/>
    <p:sldId id="325" r:id="rId25"/>
    <p:sldId id="287" r:id="rId26"/>
    <p:sldId id="289" r:id="rId27"/>
    <p:sldId id="288" r:id="rId28"/>
    <p:sldId id="295" r:id="rId29"/>
    <p:sldId id="296" r:id="rId30"/>
    <p:sldId id="297" r:id="rId31"/>
    <p:sldId id="315" r:id="rId32"/>
    <p:sldId id="298" r:id="rId33"/>
    <p:sldId id="301" r:id="rId3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57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15.06.2025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15.06.2025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15.06.2025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15.06.2025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15.06.2025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15.06.2025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15.06.2025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15.06.2025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15.06.2025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15.06.2025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15.06.2025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15.06.2025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3568" y="1268760"/>
            <a:ext cx="7772400" cy="1470025"/>
          </a:xfrm>
        </p:spPr>
        <p:txBody>
          <a:bodyPr/>
          <a:lstStyle/>
          <a:p>
            <a:pPr algn="l"/>
            <a:r>
              <a:rPr lang="tr-TR" b="1" dirty="0">
                <a:solidFill>
                  <a:srgbClr val="7030A0"/>
                </a:solidFill>
              </a:rPr>
              <a:t>İSLAM TARİHİ DERS ANLATIMI</a:t>
            </a:r>
            <a:br>
              <a:rPr lang="tr-TR" b="1" dirty="0">
                <a:solidFill>
                  <a:srgbClr val="7030A0"/>
                </a:solidFill>
              </a:rPr>
            </a:br>
            <a:endParaRPr lang="tr-TR" b="1" dirty="0">
              <a:solidFill>
                <a:srgbClr val="7030A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tr-TR" dirty="0"/>
          </a:p>
          <a:p>
            <a:pPr algn="r"/>
            <a:r>
              <a:rPr lang="tr-TR" sz="2800" b="1" dirty="0">
                <a:solidFill>
                  <a:srgbClr val="FF0000"/>
                </a:solidFill>
              </a:rPr>
              <a:t>ADEM ÇOBAN – TAHAYYÜL YAYINLARI</a:t>
            </a:r>
          </a:p>
          <a:p>
            <a:pPr algn="r"/>
            <a:endParaRPr lang="tr-TR" b="1" dirty="0"/>
          </a:p>
        </p:txBody>
      </p:sp>
      <p:sp>
        <p:nvSpPr>
          <p:cNvPr id="4" name="Dikdörtgen 3"/>
          <p:cNvSpPr/>
          <p:nvPr/>
        </p:nvSpPr>
        <p:spPr>
          <a:xfrm>
            <a:off x="3851920" y="2420888"/>
            <a:ext cx="457284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tr-TR" sz="2800" b="1" dirty="0">
              <a:solidFill>
                <a:srgbClr val="00B0F0"/>
              </a:solidFill>
            </a:endParaRPr>
          </a:p>
          <a:p>
            <a:pPr algn="r"/>
            <a:r>
              <a:rPr lang="tr-TR" sz="2800" b="1" dirty="0">
                <a:solidFill>
                  <a:srgbClr val="00B0F0"/>
                </a:solidFill>
              </a:rPr>
              <a:t>ABBASİLER DÖNEMİ</a:t>
            </a:r>
          </a:p>
          <a:p>
            <a:pPr algn="r"/>
            <a:endParaRPr lang="tr-TR" sz="2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528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92696"/>
            <a:ext cx="6650382" cy="54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6456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691680" y="1412776"/>
            <a:ext cx="619268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</a:rPr>
              <a:t>BERMEKÎLER’İN BERTARAF EDİLMESİNİN SEBEPLERİ</a:t>
            </a:r>
          </a:p>
          <a:p>
            <a:endParaRPr lang="tr-TR" b="1" dirty="0"/>
          </a:p>
          <a:p>
            <a:endParaRPr lang="tr-T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/>
              <a:t>Devlet ve halife üzerinde </a:t>
            </a:r>
            <a:r>
              <a:rPr lang="tr-TR" b="1" dirty="0"/>
              <a:t>nüfuzlarının</a:t>
            </a:r>
            <a:r>
              <a:rPr lang="tr-TR" dirty="0"/>
              <a:t> gittikçe artması,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b="1" dirty="0"/>
              <a:t>İranlı</a:t>
            </a:r>
            <a:r>
              <a:rPr lang="tr-TR" dirty="0"/>
              <a:t> unsurun nüfuzunun açıkça hissedilmesi,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b="1" dirty="0"/>
              <a:t>Zenginliklerinin</a:t>
            </a:r>
            <a:r>
              <a:rPr lang="tr-TR" dirty="0"/>
              <a:t> herkesi kıskandıracak bir seviyeye gelmesi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/>
              <a:t>Yahya’nın zaman zaman Halife’nin </a:t>
            </a:r>
            <a:r>
              <a:rPr lang="tr-TR" b="1" dirty="0"/>
              <a:t>isteklerini</a:t>
            </a:r>
            <a:r>
              <a:rPr lang="tr-TR" dirty="0"/>
              <a:t> yerine getirmemesi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/>
              <a:t>Arap </a:t>
            </a:r>
            <a:r>
              <a:rPr lang="tr-TR" b="1" dirty="0"/>
              <a:t>milliyetçilerinin</a:t>
            </a:r>
            <a:r>
              <a:rPr lang="tr-TR" dirty="0"/>
              <a:t> halife üzerinde tesirli olması</a:t>
            </a:r>
          </a:p>
        </p:txBody>
      </p:sp>
    </p:spTree>
    <p:extLst>
      <p:ext uri="{BB962C8B-B14F-4D97-AF65-F5344CB8AC3E}">
        <p14:creationId xmlns:p14="http://schemas.microsoft.com/office/powerpoint/2010/main" val="1123487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691680" y="1772816"/>
            <a:ext cx="61206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</a:rPr>
              <a:t>MUHAMMED EL-EMÎN </a:t>
            </a:r>
          </a:p>
          <a:p>
            <a:pPr algn="ctr"/>
            <a:endParaRPr lang="tr-TR" dirty="0">
              <a:solidFill>
                <a:srgbClr val="FF000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 err="1"/>
              <a:t>Emîn</a:t>
            </a:r>
            <a:r>
              <a:rPr lang="tr-TR" dirty="0"/>
              <a:t> ve Me’mûn arasındaki iktidar mücadelesi, aslında onların üzerinde etkili olan </a:t>
            </a:r>
            <a:r>
              <a:rPr lang="tr-TR" b="1" dirty="0" err="1"/>
              <a:t>Fazl</a:t>
            </a:r>
            <a:r>
              <a:rPr lang="tr-TR" b="1" dirty="0"/>
              <a:t> b. </a:t>
            </a:r>
            <a:r>
              <a:rPr lang="tr-TR" b="1" dirty="0" err="1"/>
              <a:t>Rebî</a:t>
            </a:r>
            <a:r>
              <a:rPr lang="tr-TR" b="1" dirty="0"/>
              <a:t>‘(Arap) ile </a:t>
            </a:r>
            <a:r>
              <a:rPr lang="tr-TR" b="1" dirty="0" err="1"/>
              <a:t>Fazl</a:t>
            </a:r>
            <a:r>
              <a:rPr lang="tr-TR" b="1" dirty="0"/>
              <a:t> b. </a:t>
            </a:r>
            <a:r>
              <a:rPr lang="tr-TR" b="1" dirty="0" err="1"/>
              <a:t>Sehl’in</a:t>
            </a:r>
            <a:r>
              <a:rPr lang="tr-TR" b="1" dirty="0"/>
              <a:t>(İran)</a:t>
            </a:r>
            <a:r>
              <a:rPr lang="tr-TR" dirty="0"/>
              <a:t> temsil ettikleri Arap ve İranlı unsurların mücadelesi olarak gelişmiştir.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/>
              <a:t>Araplar, annesi Arap olan </a:t>
            </a:r>
            <a:r>
              <a:rPr lang="tr-TR" b="1" dirty="0"/>
              <a:t>Emin</a:t>
            </a:r>
            <a:r>
              <a:rPr lang="tr-TR" dirty="0"/>
              <a:t>’in yanında yer aldı. Çünkü </a:t>
            </a:r>
            <a:r>
              <a:rPr lang="tr-TR" dirty="0" err="1"/>
              <a:t>Me’mun’un</a:t>
            </a:r>
            <a:r>
              <a:rPr lang="tr-TR" dirty="0"/>
              <a:t> annesi İranlıydı.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/>
              <a:t>Bu savaştan </a:t>
            </a:r>
            <a:r>
              <a:rPr lang="tr-TR" dirty="0" err="1"/>
              <a:t>Me’mun’un</a:t>
            </a:r>
            <a:r>
              <a:rPr lang="tr-TR" dirty="0"/>
              <a:t> galip çıkması, </a:t>
            </a:r>
            <a:r>
              <a:rPr lang="tr-TR" b="1" dirty="0"/>
              <a:t>Arapların yönetimden </a:t>
            </a:r>
            <a:r>
              <a:rPr lang="tr-TR" dirty="0"/>
              <a:t>tamamen uzaklaştırılmalarına sebep oldu. </a:t>
            </a:r>
          </a:p>
        </p:txBody>
      </p:sp>
    </p:spTree>
    <p:extLst>
      <p:ext uri="{BB962C8B-B14F-4D97-AF65-F5344CB8AC3E}">
        <p14:creationId xmlns:p14="http://schemas.microsoft.com/office/powerpoint/2010/main" val="714558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08720"/>
            <a:ext cx="5801395" cy="48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1250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259632" y="1484784"/>
            <a:ext cx="59766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r-TR" b="1" dirty="0">
                <a:solidFill>
                  <a:srgbClr val="FF0000"/>
                </a:solidFill>
              </a:rPr>
              <a:t>ME’MUN </a:t>
            </a:r>
          </a:p>
          <a:p>
            <a:pPr lvl="0"/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/>
              <a:t>Türkler,</a:t>
            </a:r>
            <a:r>
              <a:rPr lang="tr-TR" dirty="0"/>
              <a:t> özellikle Me’mun </a:t>
            </a:r>
            <a:r>
              <a:rPr lang="tr-TR" dirty="0" err="1"/>
              <a:t>dönemi’nden</a:t>
            </a:r>
            <a:r>
              <a:rPr lang="tr-TR" dirty="0"/>
              <a:t> itibaren </a:t>
            </a:r>
            <a:r>
              <a:rPr lang="tr-TR" i="1" dirty="0"/>
              <a:t>yönetimde söz sahibi</a:t>
            </a:r>
            <a:r>
              <a:rPr lang="tr-TR" dirty="0"/>
              <a:t> olmaya başladılar.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Me’mun, </a:t>
            </a:r>
            <a:r>
              <a:rPr lang="tr-TR" b="1" dirty="0"/>
              <a:t>İranlıların</a:t>
            </a:r>
            <a:r>
              <a:rPr lang="tr-TR" dirty="0"/>
              <a:t> desteğine dayanmaktaydı.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İranlıların idarede çok etkin duruma gelmeleri üzerine, Araplara da güven duymadığı için Türklerin yönetimdeki gücünü artırma yoluna gitti.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Komuta heyetinin çoğunluğu Türk komutanlardan oluştu. </a:t>
            </a:r>
          </a:p>
        </p:txBody>
      </p:sp>
    </p:spTree>
    <p:extLst>
      <p:ext uri="{BB962C8B-B14F-4D97-AF65-F5344CB8AC3E}">
        <p14:creationId xmlns:p14="http://schemas.microsoft.com/office/powerpoint/2010/main" val="34384812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6712"/>
            <a:ext cx="6817397" cy="49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3457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115616" y="692696"/>
            <a:ext cx="698477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r-TR" b="1" dirty="0">
                <a:solidFill>
                  <a:srgbClr val="FF0000"/>
                </a:solidFill>
              </a:rPr>
              <a:t>HALKU’L-KUR’ÂN / MİHNE</a:t>
            </a:r>
            <a:endParaRPr lang="tr-TR" dirty="0">
              <a:solidFill>
                <a:srgbClr val="FF0000"/>
              </a:solidFill>
            </a:endParaRPr>
          </a:p>
          <a:p>
            <a:pPr lvl="0"/>
            <a:endParaRPr lang="tr-T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/>
              <a:t>Me’mun, </a:t>
            </a:r>
            <a:r>
              <a:rPr lang="tr-TR" b="1" dirty="0" err="1"/>
              <a:t>Mu’tezile</a:t>
            </a:r>
            <a:r>
              <a:rPr lang="tr-TR" dirty="0"/>
              <a:t> mezhebini devlet politikası olarak benimsemiştir.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 err="1"/>
              <a:t>Mu‘tezile’yi</a:t>
            </a:r>
            <a:r>
              <a:rPr lang="tr-TR" dirty="0"/>
              <a:t> resmî mezhep ilân eden Me’mûn, yayımladığı bir </a:t>
            </a:r>
            <a:r>
              <a:rPr lang="tr-TR" dirty="0" err="1"/>
              <a:t>emirnâmeyle</a:t>
            </a:r>
            <a:r>
              <a:rPr lang="tr-TR" dirty="0"/>
              <a:t> herkesi bu mezhebin temel görüşlerinden biri olan Kur’an’ın mahlûk olduğu düşüncesini benimsemeye zorladı.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/>
              <a:t>Me’mûn, çıkardığı bir fermanla âlimlerin </a:t>
            </a:r>
            <a:r>
              <a:rPr lang="tr-TR" b="1" dirty="0" err="1"/>
              <a:t>halku’l</a:t>
            </a:r>
            <a:r>
              <a:rPr lang="tr-TR" b="1" dirty="0"/>
              <a:t>-Kur’ân</a:t>
            </a:r>
            <a:r>
              <a:rPr lang="tr-TR" dirty="0"/>
              <a:t> konusunda sorguya çekilmesini istedi.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/>
              <a:t>Yapılan sorgulamalar sonucunda âlimlerin birçoğu Kur’an’ın mahlûk olduğunu söyleyerek kurtuldu.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/>
              <a:t>Ancak </a:t>
            </a:r>
            <a:r>
              <a:rPr lang="tr-TR" b="1" dirty="0"/>
              <a:t>Ahmed b. </a:t>
            </a:r>
            <a:r>
              <a:rPr lang="tr-TR" b="1" dirty="0" err="1"/>
              <a:t>Hanbel</a:t>
            </a:r>
            <a:r>
              <a:rPr lang="tr-TR" dirty="0"/>
              <a:t>, </a:t>
            </a:r>
            <a:r>
              <a:rPr lang="tr-TR" b="1" dirty="0"/>
              <a:t>Hasan b. </a:t>
            </a:r>
            <a:r>
              <a:rPr lang="tr-TR" b="1" dirty="0" err="1"/>
              <a:t>Hammâd</a:t>
            </a:r>
            <a:r>
              <a:rPr lang="tr-TR" dirty="0"/>
              <a:t>, </a:t>
            </a:r>
            <a:r>
              <a:rPr lang="tr-TR" b="1" dirty="0" err="1"/>
              <a:t>Seccâde</a:t>
            </a:r>
            <a:r>
              <a:rPr lang="tr-TR" b="1" dirty="0"/>
              <a:t> el-</a:t>
            </a:r>
            <a:r>
              <a:rPr lang="tr-TR" b="1" dirty="0" err="1"/>
              <a:t>Bağdâdî</a:t>
            </a:r>
            <a:r>
              <a:rPr lang="tr-TR" dirty="0"/>
              <a:t>, </a:t>
            </a:r>
            <a:r>
              <a:rPr lang="tr-TR" b="1" dirty="0" err="1"/>
              <a:t>Kavârîrî</a:t>
            </a:r>
            <a:r>
              <a:rPr lang="tr-TR" dirty="0"/>
              <a:t> ve </a:t>
            </a:r>
            <a:r>
              <a:rPr lang="tr-TR" b="1" dirty="0"/>
              <a:t>Muhammed b. </a:t>
            </a:r>
            <a:r>
              <a:rPr lang="tr-TR" b="1" dirty="0" err="1"/>
              <a:t>Nûh</a:t>
            </a:r>
            <a:r>
              <a:rPr lang="tr-TR" dirty="0"/>
              <a:t> bu görüşe katılmadıkları için zincire vuruldular.</a:t>
            </a:r>
          </a:p>
        </p:txBody>
      </p:sp>
    </p:spTree>
    <p:extLst>
      <p:ext uri="{BB962C8B-B14F-4D97-AF65-F5344CB8AC3E}">
        <p14:creationId xmlns:p14="http://schemas.microsoft.com/office/powerpoint/2010/main" val="31823733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331640" y="332656"/>
            <a:ext cx="655272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</a:rPr>
              <a:t>BEYTÜLHİKME / HİKMET EVİ</a:t>
            </a:r>
          </a:p>
          <a:p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Me’mûn tarafından </a:t>
            </a:r>
            <a:r>
              <a:rPr lang="tr-TR" b="1" dirty="0"/>
              <a:t>Bağdat</a:t>
            </a:r>
            <a:r>
              <a:rPr lang="tr-TR" dirty="0"/>
              <a:t>’ta </a:t>
            </a:r>
            <a:r>
              <a:rPr lang="tr-TR" b="1" dirty="0" err="1"/>
              <a:t>Beytülhikme</a:t>
            </a:r>
            <a:r>
              <a:rPr lang="tr-TR" b="1" dirty="0"/>
              <a:t> </a:t>
            </a:r>
            <a:r>
              <a:rPr lang="tr-TR" dirty="0"/>
              <a:t>adıyla</a:t>
            </a:r>
            <a:r>
              <a:rPr lang="tr-TR" b="1" dirty="0"/>
              <a:t> </a:t>
            </a:r>
            <a:r>
              <a:rPr lang="tr-TR" dirty="0"/>
              <a:t>kurulan merkez, ilk dönemlerde bir tercüme bürosu ve kütüphane olarak kullanılmış, sonraki süreçte ise ağırlıklı olarak müspet ilimlerin araştırıldığı bir eğitim kurumuna dönüştürülmüştür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Me’mûn döneminin tercüme faaliyetlerinde de seçkin bir yeri vardır. Doğrudan doğruya </a:t>
            </a:r>
            <a:r>
              <a:rPr lang="tr-TR" dirty="0" err="1"/>
              <a:t>Yunanca’dan</a:t>
            </a:r>
            <a:r>
              <a:rPr lang="tr-TR" dirty="0"/>
              <a:t> da </a:t>
            </a:r>
            <a:r>
              <a:rPr lang="tr-TR" dirty="0" err="1"/>
              <a:t>Arapça’ya</a:t>
            </a:r>
            <a:r>
              <a:rPr lang="tr-TR" dirty="0"/>
              <a:t> çeviriler yapılmıştır.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İbn Hişâm, </a:t>
            </a:r>
            <a:r>
              <a:rPr lang="tr-TR" dirty="0" err="1"/>
              <a:t>Vâkıdî</a:t>
            </a:r>
            <a:r>
              <a:rPr lang="tr-TR" dirty="0"/>
              <a:t>, İbn Sa‘d, </a:t>
            </a:r>
            <a:r>
              <a:rPr lang="tr-TR" dirty="0" err="1"/>
              <a:t>İbnü’l-Kelbî</a:t>
            </a:r>
            <a:r>
              <a:rPr lang="tr-TR" dirty="0"/>
              <a:t> ve </a:t>
            </a:r>
            <a:r>
              <a:rPr lang="tr-TR" dirty="0" err="1"/>
              <a:t>Medâinî</a:t>
            </a:r>
            <a:r>
              <a:rPr lang="tr-TR" dirty="0"/>
              <a:t> gibi tarihçiler Me’mûn devrinde yaşamış ve onun himayesine mazhar olmuştur.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Bilimsel faaliyetler sebebiyle bu dönem “</a:t>
            </a:r>
            <a:r>
              <a:rPr lang="tr-TR" b="1" dirty="0"/>
              <a:t>İslam </a:t>
            </a:r>
            <a:r>
              <a:rPr lang="tr-TR" b="1" dirty="0" err="1"/>
              <a:t>Rönesansı</a:t>
            </a:r>
            <a:r>
              <a:rPr lang="tr-TR" dirty="0"/>
              <a:t>” olarak adlandırılır.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Me’mûn’un saltanat devri yıpratıcı olaylara rağmen İslâm tarihinin en parlak </a:t>
            </a:r>
            <a:r>
              <a:rPr lang="tr-TR" b="1" dirty="0"/>
              <a:t>dönemlerinden</a:t>
            </a:r>
            <a:r>
              <a:rPr lang="tr-TR" dirty="0"/>
              <a:t> biri olmuştur</a:t>
            </a:r>
          </a:p>
        </p:txBody>
      </p:sp>
    </p:spTree>
    <p:extLst>
      <p:ext uri="{BB962C8B-B14F-4D97-AF65-F5344CB8AC3E}">
        <p14:creationId xmlns:p14="http://schemas.microsoft.com/office/powerpoint/2010/main" val="35956997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80728"/>
            <a:ext cx="7112000" cy="50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54453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286000" y="2551837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tr-TR" b="1" dirty="0">
                <a:solidFill>
                  <a:srgbClr val="FF0000"/>
                </a:solidFill>
              </a:rPr>
              <a:t>MU’TASIM BİLLÂH</a:t>
            </a:r>
          </a:p>
          <a:p>
            <a:pPr lvl="0"/>
            <a:endParaRPr lang="tr-T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/>
              <a:t>Sekiz yıl sekiz ay halifelik yapması, sekiz erkek ve sekiz kız çocuğunun olması gibi sebeplerle “</a:t>
            </a:r>
            <a:r>
              <a:rPr lang="tr-TR" b="1" dirty="0"/>
              <a:t>müsemmen</a:t>
            </a:r>
            <a:r>
              <a:rPr lang="tr-TR" dirty="0"/>
              <a:t>” diye vasıflandırılır.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 err="1"/>
              <a:t>Mihne</a:t>
            </a:r>
            <a:r>
              <a:rPr lang="tr-TR" dirty="0"/>
              <a:t> olayı </a:t>
            </a:r>
            <a:r>
              <a:rPr lang="tr-TR" dirty="0" err="1"/>
              <a:t>Mu‘tasım</a:t>
            </a:r>
            <a:r>
              <a:rPr lang="tr-TR" dirty="0"/>
              <a:t>-Billâh döneminde de devam etmiştir. </a:t>
            </a:r>
          </a:p>
        </p:txBody>
      </p:sp>
    </p:spTree>
    <p:extLst>
      <p:ext uri="{BB962C8B-B14F-4D97-AF65-F5344CB8AC3E}">
        <p14:creationId xmlns:p14="http://schemas.microsoft.com/office/powerpoint/2010/main" val="935124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619672" y="1166842"/>
            <a:ext cx="576064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r-TR" b="1" dirty="0">
                <a:solidFill>
                  <a:srgbClr val="FF0000"/>
                </a:solidFill>
              </a:rPr>
              <a:t>EBÜ’L-ABBAS ES-SEFFÂH </a:t>
            </a:r>
            <a:endParaRPr lang="tr-TR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Halife </a:t>
            </a:r>
            <a:r>
              <a:rPr lang="tr-TR" dirty="0" err="1"/>
              <a:t>Ebü’l</a:t>
            </a:r>
            <a:r>
              <a:rPr lang="tr-TR" dirty="0"/>
              <a:t>-Abbas devrinin tarihî bakımdan en önemli olayı, Çin ordusu ile yapılan ve </a:t>
            </a:r>
            <a:r>
              <a:rPr lang="tr-TR" dirty="0" err="1"/>
              <a:t>Çinliler’in</a:t>
            </a:r>
            <a:r>
              <a:rPr lang="tr-TR" dirty="0"/>
              <a:t> mağlûbiyetiyle sonuçlanan </a:t>
            </a:r>
            <a:r>
              <a:rPr lang="tr-TR" b="1" dirty="0"/>
              <a:t>Talas Savaşı</a:t>
            </a:r>
            <a:r>
              <a:rPr lang="tr-TR" dirty="0"/>
              <a:t>’dır (751).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Talas Savaşıyla Çin’in Batı Türkistan üzerindeki siyasî emelleri ebediyen sona ermiştir.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Hilâfet merkezini </a:t>
            </a:r>
            <a:r>
              <a:rPr lang="tr-TR" b="1" dirty="0" err="1"/>
              <a:t>Kûfe</a:t>
            </a:r>
            <a:r>
              <a:rPr lang="tr-TR" dirty="0" err="1"/>
              <a:t>’den</a:t>
            </a:r>
            <a:r>
              <a:rPr lang="tr-TR" dirty="0"/>
              <a:t> </a:t>
            </a:r>
            <a:r>
              <a:rPr lang="tr-TR" b="1" dirty="0" err="1"/>
              <a:t>Hâşimiye</a:t>
            </a:r>
            <a:r>
              <a:rPr lang="tr-TR" dirty="0" err="1"/>
              <a:t>’ye</a:t>
            </a:r>
            <a:r>
              <a:rPr lang="tr-TR" dirty="0"/>
              <a:t>, oradan da </a:t>
            </a:r>
            <a:r>
              <a:rPr lang="tr-TR" b="1" dirty="0" err="1"/>
              <a:t>Enbâr</a:t>
            </a:r>
            <a:r>
              <a:rPr lang="tr-TR" dirty="0" err="1"/>
              <a:t>’a</a:t>
            </a:r>
            <a:r>
              <a:rPr lang="tr-TR" dirty="0"/>
              <a:t> nakletmiştir.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/>
              <a:t>Ebû Müslim-İ </a:t>
            </a:r>
            <a:r>
              <a:rPr lang="tr-TR" b="1" dirty="0" err="1"/>
              <a:t>Horasânî</a:t>
            </a:r>
            <a:r>
              <a:rPr lang="tr-TR" dirty="0"/>
              <a:t>, </a:t>
            </a:r>
            <a:r>
              <a:rPr lang="tr-TR" dirty="0" err="1"/>
              <a:t>Ebü’l</a:t>
            </a:r>
            <a:r>
              <a:rPr lang="tr-TR" dirty="0"/>
              <a:t>-Abbas</a:t>
            </a:r>
            <a:r>
              <a:rPr lang="tr-TR" b="1" dirty="0"/>
              <a:t> </a:t>
            </a:r>
            <a:r>
              <a:rPr lang="tr-TR" dirty="0"/>
              <a:t>döneminin önde gelen devlet adamlarından ve Abbâsî ihtilâlinin önde gelen şahsiyetlerindendir.</a:t>
            </a:r>
          </a:p>
        </p:txBody>
      </p:sp>
    </p:spTree>
    <p:extLst>
      <p:ext uri="{BB962C8B-B14F-4D97-AF65-F5344CB8AC3E}">
        <p14:creationId xmlns:p14="http://schemas.microsoft.com/office/powerpoint/2010/main" val="23648802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403648" y="901007"/>
            <a:ext cx="653447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r-TR" b="1" dirty="0">
                <a:solidFill>
                  <a:srgbClr val="FF0000"/>
                </a:solidFill>
              </a:rPr>
              <a:t>SÂMERRÂ ŞEHRİ VE TÜRKLER</a:t>
            </a:r>
          </a:p>
          <a:p>
            <a:pPr lvl="0"/>
            <a:endParaRPr lang="tr-T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/>
              <a:t>Mu‘tasım’ın halife olmasıyla Arap ve İranlı unsurlardan sonra devlet yönetimi </a:t>
            </a:r>
            <a:r>
              <a:rPr lang="tr-TR" dirty="0" err="1"/>
              <a:t>Türkler’in</a:t>
            </a:r>
            <a:r>
              <a:rPr lang="tr-TR" dirty="0"/>
              <a:t> eline geçmeye başladı.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/>
              <a:t>Bağdat’ın yaklaşık 100 km. kuzeyinde </a:t>
            </a:r>
            <a:r>
              <a:rPr lang="tr-TR" b="1" dirty="0" err="1"/>
              <a:t>Sâmerrâ</a:t>
            </a:r>
            <a:r>
              <a:rPr lang="tr-TR" dirty="0"/>
              <a:t> şehrini kurdu ve oğlu </a:t>
            </a:r>
            <a:r>
              <a:rPr lang="tr-TR" dirty="0" err="1"/>
              <a:t>Hârûn’u</a:t>
            </a:r>
            <a:r>
              <a:rPr lang="tr-TR" dirty="0"/>
              <a:t> (</a:t>
            </a:r>
            <a:r>
              <a:rPr lang="tr-TR" dirty="0" err="1"/>
              <a:t>Vâsiḳ</a:t>
            </a:r>
            <a:r>
              <a:rPr lang="tr-TR" dirty="0"/>
              <a:t>-Billâh) Bağdat’ta vali bırakarak Türk birlikleriyle beraber </a:t>
            </a:r>
            <a:r>
              <a:rPr lang="tr-TR" b="1" dirty="0"/>
              <a:t>hilâfet merkezini</a:t>
            </a:r>
            <a:r>
              <a:rPr lang="tr-TR" dirty="0"/>
              <a:t> oraya taşıdı.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/>
              <a:t>Bu onun </a:t>
            </a:r>
            <a:r>
              <a:rPr lang="tr-TR" dirty="0" err="1"/>
              <a:t>Türkler’e</a:t>
            </a:r>
            <a:r>
              <a:rPr lang="tr-TR" dirty="0"/>
              <a:t> karşı duyduğu güveni açıkça göstermektedir. Böylece Abbâsî tarihinde </a:t>
            </a:r>
            <a:r>
              <a:rPr lang="tr-TR" b="1" dirty="0" err="1"/>
              <a:t>Sâmerrâ</a:t>
            </a:r>
            <a:r>
              <a:rPr lang="tr-TR" b="1" dirty="0"/>
              <a:t> devri</a:t>
            </a:r>
            <a:r>
              <a:rPr lang="tr-TR" dirty="0"/>
              <a:t> başladı.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/>
              <a:t>Mu‘tasım’ın desteklediği Türk kumandanları devlet yönetiminde büyük ölçüde söz sahibi oldular. Bu kumandanlar arasında </a:t>
            </a:r>
            <a:r>
              <a:rPr lang="tr-TR" b="1" dirty="0"/>
              <a:t>Afşin, </a:t>
            </a:r>
            <a:r>
              <a:rPr lang="tr-TR" b="1" dirty="0" err="1"/>
              <a:t>Eşnâs</a:t>
            </a:r>
            <a:r>
              <a:rPr lang="tr-TR" b="1" dirty="0"/>
              <a:t> et-Türkî, </a:t>
            </a:r>
            <a:r>
              <a:rPr lang="tr-TR" b="1" dirty="0" err="1"/>
              <a:t>İnâk</a:t>
            </a:r>
            <a:r>
              <a:rPr lang="tr-TR" b="1" dirty="0"/>
              <a:t> et-Türkî</a:t>
            </a:r>
            <a:r>
              <a:rPr lang="tr-TR" dirty="0"/>
              <a:t> ve </a:t>
            </a:r>
            <a:r>
              <a:rPr lang="tr-TR" b="1" dirty="0"/>
              <a:t>Boğa el-</a:t>
            </a:r>
            <a:r>
              <a:rPr lang="tr-TR" b="1" dirty="0" err="1"/>
              <a:t>Kebîr</a:t>
            </a:r>
            <a:r>
              <a:rPr lang="tr-TR" dirty="0"/>
              <a:t> en meşhurlarıdır.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/>
              <a:t>Döneminde ortaya çıkan </a:t>
            </a:r>
            <a:r>
              <a:rPr lang="tr-TR" b="1" dirty="0" err="1"/>
              <a:t>Mazyar</a:t>
            </a:r>
            <a:r>
              <a:rPr lang="tr-TR" b="1" dirty="0"/>
              <a:t> İsyanını </a:t>
            </a:r>
            <a:r>
              <a:rPr lang="tr-TR" dirty="0"/>
              <a:t>bastırmıştır. </a:t>
            </a:r>
          </a:p>
        </p:txBody>
      </p:sp>
    </p:spTree>
    <p:extLst>
      <p:ext uri="{BB962C8B-B14F-4D97-AF65-F5344CB8AC3E}">
        <p14:creationId xmlns:p14="http://schemas.microsoft.com/office/powerpoint/2010/main" val="9015391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08720"/>
            <a:ext cx="6288000" cy="47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76077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08720"/>
            <a:ext cx="6744277" cy="50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27794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6976098" cy="50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56872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8253190" cy="47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82808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1500188"/>
            <a:ext cx="598170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75150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763688" y="2564904"/>
            <a:ext cx="57721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</a:rPr>
              <a:t>ABBASİLER YÖNETİMİNDE MEVALİ AĞIRLIĞI</a:t>
            </a:r>
          </a:p>
          <a:p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Abbasiler döneminde mevali, Araplarla eşit haklara sahip oldu. Hatta Araplardan daha imtiyazlı duruma yükseldi.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Örneğin Abbasiler hareketinin en güçlü isimlerinden biri olan </a:t>
            </a:r>
            <a:r>
              <a:rPr lang="tr-TR" b="1" dirty="0"/>
              <a:t>Ebu Müslim</a:t>
            </a:r>
            <a:r>
              <a:rPr lang="tr-TR" dirty="0"/>
              <a:t> ve İran kökenli </a:t>
            </a:r>
            <a:r>
              <a:rPr lang="tr-TR" b="1" dirty="0" err="1"/>
              <a:t>Bermekiler</a:t>
            </a:r>
            <a:r>
              <a:rPr lang="tr-TR" b="1" dirty="0"/>
              <a:t> </a:t>
            </a:r>
            <a:r>
              <a:rPr lang="tr-TR" dirty="0"/>
              <a:t>buna örnek verilebilir. Abbasiler, mevali vezirler atamıştır</a:t>
            </a:r>
          </a:p>
        </p:txBody>
      </p:sp>
    </p:spTree>
    <p:extLst>
      <p:ext uri="{BB962C8B-B14F-4D97-AF65-F5344CB8AC3E}">
        <p14:creationId xmlns:p14="http://schemas.microsoft.com/office/powerpoint/2010/main" val="22482758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691680" y="1289305"/>
            <a:ext cx="597666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</a:rPr>
              <a:t>ŞUUBİYE HAREKETİ</a:t>
            </a:r>
          </a:p>
          <a:p>
            <a:endParaRPr lang="tr-T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/>
              <a:t>Arap olmayan milletlerin </a:t>
            </a:r>
            <a:r>
              <a:rPr lang="tr-TR" dirty="0" err="1"/>
              <a:t>Araplar’dan</a:t>
            </a:r>
            <a:r>
              <a:rPr lang="tr-TR" dirty="0"/>
              <a:t> üstün olduğunu iddia eden siyasî, fikrî ve edebî harekettir.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/>
              <a:t>Mevali, sağlanan özgürlük ortamından yararlanarak kendilerinin Araplardan daha üstün olduklarını dile getirdikleri eserler kaleme aldılar. Bu hareket ilk olarak </a:t>
            </a:r>
            <a:r>
              <a:rPr lang="tr-TR" b="1" i="1" dirty="0"/>
              <a:t>Emevi politikasına </a:t>
            </a:r>
            <a:r>
              <a:rPr lang="tr-TR" i="1" dirty="0"/>
              <a:t>karşı</a:t>
            </a:r>
            <a:r>
              <a:rPr lang="tr-TR" dirty="0"/>
              <a:t> gerçekleşmiştir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 err="1"/>
              <a:t>Şuûbiyye’nin</a:t>
            </a:r>
            <a:r>
              <a:rPr lang="tr-TR" dirty="0"/>
              <a:t> siyasî, fikrî ve edebî bir hareket şeklinde </a:t>
            </a:r>
            <a:r>
              <a:rPr lang="tr-TR" b="1" dirty="0"/>
              <a:t>kurumsallaşması</a:t>
            </a:r>
            <a:r>
              <a:rPr lang="tr-TR" dirty="0"/>
              <a:t>, </a:t>
            </a:r>
            <a:r>
              <a:rPr lang="tr-TR" b="1" dirty="0"/>
              <a:t>Abbâsîler</a:t>
            </a:r>
            <a:r>
              <a:rPr lang="tr-TR" dirty="0"/>
              <a:t> zamanında gerçekleşti.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 err="1"/>
              <a:t>Şuûbiyye</a:t>
            </a:r>
            <a:r>
              <a:rPr lang="tr-TR" dirty="0"/>
              <a:t> terimi, fikrî ve edebî bir akım anlamında </a:t>
            </a:r>
            <a:r>
              <a:rPr lang="tr-TR" dirty="0" err="1"/>
              <a:t>Abbâsîler’in</a:t>
            </a:r>
            <a:r>
              <a:rPr lang="tr-TR" dirty="0"/>
              <a:t> ilk asrında kullanılmaya başlandığı kabul edilir</a:t>
            </a:r>
          </a:p>
        </p:txBody>
      </p:sp>
    </p:spTree>
    <p:extLst>
      <p:ext uri="{BB962C8B-B14F-4D97-AF65-F5344CB8AC3E}">
        <p14:creationId xmlns:p14="http://schemas.microsoft.com/office/powerpoint/2010/main" val="41781240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475656" y="548680"/>
            <a:ext cx="617443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</a:rPr>
              <a:t>  MERKEZÎ İDAREDEN KOPMALAR</a:t>
            </a:r>
          </a:p>
          <a:p>
            <a:endParaRPr lang="tr-T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/>
              <a:t>Abbasiler, daha kuruluş yıllarındayken 756’da bağımsız </a:t>
            </a:r>
            <a:r>
              <a:rPr lang="tr-TR" b="1" dirty="0"/>
              <a:t>Endülüs Emevi Devleti’nin </a:t>
            </a:r>
            <a:r>
              <a:rPr lang="tr-TR" dirty="0"/>
              <a:t>kurulmasıyla merkezî yönetimden ilk kopmalar başlamış oldu.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/>
              <a:t>Kuzey Afrika topraklarında </a:t>
            </a:r>
            <a:r>
              <a:rPr lang="tr-TR" i="1" dirty="0"/>
              <a:t>Hariciler</a:t>
            </a:r>
            <a:r>
              <a:rPr lang="tr-TR" dirty="0"/>
              <a:t>, 777’de Cezayir’de </a:t>
            </a:r>
            <a:r>
              <a:rPr lang="tr-TR" b="1" dirty="0" err="1"/>
              <a:t>Rüstemiler</a:t>
            </a:r>
            <a:r>
              <a:rPr lang="tr-TR" b="1" dirty="0"/>
              <a:t> Devleti</a:t>
            </a:r>
            <a:r>
              <a:rPr lang="tr-TR" dirty="0"/>
              <a:t>’ni kurdular.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tr-TR" i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i="1" dirty="0"/>
              <a:t>Ehlibeyt taraftarları</a:t>
            </a:r>
            <a:r>
              <a:rPr lang="tr-TR" dirty="0"/>
              <a:t> 788’de Fas’ta </a:t>
            </a:r>
            <a:r>
              <a:rPr lang="tr-TR" b="1" dirty="0" err="1"/>
              <a:t>İdrisiler</a:t>
            </a:r>
            <a:r>
              <a:rPr lang="tr-TR" b="1" dirty="0"/>
              <a:t> Devleti</a:t>
            </a:r>
            <a:r>
              <a:rPr lang="tr-TR" dirty="0"/>
              <a:t>’ni kurdular. 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/>
              <a:t>Halife Razi, 936 yılında devlet erkânı arasındaki uyumsuzluğa son vermek amacıyla halife yetkileriyle donatılmış olan </a:t>
            </a:r>
            <a:r>
              <a:rPr lang="tr-TR" b="1" dirty="0" err="1"/>
              <a:t>emirü’l</a:t>
            </a:r>
            <a:r>
              <a:rPr lang="tr-TR" b="1" dirty="0"/>
              <a:t>-ümera</a:t>
            </a:r>
            <a:r>
              <a:rPr lang="tr-TR" dirty="0"/>
              <a:t> makamını ihdas edip yetkilerini devretti. Bu durum, halifenin otoritesini kaybetmesi anlamına geliyordu.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/>
              <a:t>Hilafet merkezinin </a:t>
            </a:r>
            <a:r>
              <a:rPr lang="tr-TR" dirty="0" err="1"/>
              <a:t>Samarra’dan</a:t>
            </a:r>
            <a:r>
              <a:rPr lang="tr-TR" dirty="0"/>
              <a:t> Bağdat’a taşınmasından sonra da bazı </a:t>
            </a:r>
            <a:r>
              <a:rPr lang="tr-TR" b="1" dirty="0"/>
              <a:t>Türk komutanlarının </a:t>
            </a:r>
            <a:r>
              <a:rPr lang="tr-TR" dirty="0"/>
              <a:t>kendi başlarına davranmaları ve yabancıların </a:t>
            </a:r>
            <a:r>
              <a:rPr lang="tr-TR" dirty="0" err="1"/>
              <a:t>emirü’l</a:t>
            </a:r>
            <a:r>
              <a:rPr lang="tr-TR" dirty="0"/>
              <a:t>-ümera olarak atanmaları yönetim boşluğunun açık göstergesi olmuştur</a:t>
            </a:r>
          </a:p>
        </p:txBody>
      </p:sp>
    </p:spTree>
    <p:extLst>
      <p:ext uri="{BB962C8B-B14F-4D97-AF65-F5344CB8AC3E}">
        <p14:creationId xmlns:p14="http://schemas.microsoft.com/office/powerpoint/2010/main" val="2113683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286000" y="2413338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</a:rPr>
              <a:t>TEVAİF-İ MÜLÜK </a:t>
            </a:r>
          </a:p>
          <a:p>
            <a:pPr algn="ctr"/>
            <a:endParaRPr lang="tr-TR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Abbasilerin son dönemlerinde ortaya çıkan feodal devletlere </a:t>
            </a:r>
            <a:r>
              <a:rPr lang="tr-TR" b="1" dirty="0" err="1"/>
              <a:t>Tevaif</a:t>
            </a:r>
            <a:r>
              <a:rPr lang="tr-TR" b="1" dirty="0"/>
              <a:t>-i </a:t>
            </a:r>
            <a:r>
              <a:rPr lang="tr-TR" b="1" dirty="0" err="1"/>
              <a:t>mülük</a:t>
            </a:r>
            <a:r>
              <a:rPr lang="tr-TR" dirty="0"/>
              <a:t> adı verilir.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Görünüşte Abbasilere bağlı fakat siyasi olarak tamamen bağımsız devletlerdir.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Bazı valiler, idare ettikleri vilayetleri birer devlete dönüştürdüler. </a:t>
            </a:r>
          </a:p>
        </p:txBody>
      </p:sp>
    </p:spTree>
    <p:extLst>
      <p:ext uri="{BB962C8B-B14F-4D97-AF65-F5344CB8AC3E}">
        <p14:creationId xmlns:p14="http://schemas.microsoft.com/office/powerpoint/2010/main" val="4064573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20688"/>
            <a:ext cx="6765283" cy="50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15876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8483A14D-360A-6836-28C2-5375DC1711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612" y="1066800"/>
            <a:ext cx="6962775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0898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36712"/>
            <a:ext cx="7742609" cy="50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20329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547664" y="1720840"/>
            <a:ext cx="669674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</a:rPr>
              <a:t>BÜVEYHİLER</a:t>
            </a:r>
          </a:p>
          <a:p>
            <a:endParaRPr lang="tr-T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/>
              <a:t>945 yılında Abbasi halifesinin bulunduğu Bağdat’ı işgal ettiler.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/>
              <a:t>Halife </a:t>
            </a:r>
            <a:r>
              <a:rPr lang="tr-TR" dirty="0" err="1"/>
              <a:t>Müstekfi</a:t>
            </a:r>
            <a:r>
              <a:rPr lang="tr-TR" dirty="0"/>
              <a:t>, Ahmet </a:t>
            </a:r>
            <a:r>
              <a:rPr lang="tr-TR" dirty="0" err="1"/>
              <a:t>Büveyhi’yi</a:t>
            </a:r>
            <a:r>
              <a:rPr lang="tr-TR" dirty="0"/>
              <a:t> </a:t>
            </a:r>
            <a:r>
              <a:rPr lang="tr-TR" dirty="0" err="1"/>
              <a:t>emirü’l</a:t>
            </a:r>
            <a:r>
              <a:rPr lang="tr-TR" dirty="0"/>
              <a:t>-ümera olarak atadı. Bundan sonra bir asrı aşkın bir süre Abbasi yönetiminde etkili oldular. Abbasi halifelerini tamamen kendi kontrolleri altına aldılar.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/>
              <a:t>Selçuklu Sultanı </a:t>
            </a:r>
            <a:r>
              <a:rPr lang="tr-TR" b="1" dirty="0"/>
              <a:t>Tuğrul Bey</a:t>
            </a:r>
            <a:r>
              <a:rPr lang="tr-TR" dirty="0"/>
              <a:t>, 1055 yılında Bağdat’a girip </a:t>
            </a:r>
            <a:r>
              <a:rPr lang="tr-TR" dirty="0" err="1"/>
              <a:t>Büveyhilerin</a:t>
            </a:r>
            <a:r>
              <a:rPr lang="tr-TR" dirty="0"/>
              <a:t> iktidarına son verdi. Kendisine “</a:t>
            </a:r>
            <a:r>
              <a:rPr lang="tr-TR" b="1" dirty="0"/>
              <a:t>sultan</a:t>
            </a:r>
            <a:r>
              <a:rPr lang="tr-TR" dirty="0"/>
              <a:t>” unvanı verildi. Böylece Abbasi hanedanını da </a:t>
            </a:r>
            <a:r>
              <a:rPr lang="tr-TR" dirty="0" err="1"/>
              <a:t>Büveyhilerden</a:t>
            </a:r>
            <a:r>
              <a:rPr lang="tr-TR" dirty="0"/>
              <a:t> kurtardı</a:t>
            </a:r>
          </a:p>
        </p:txBody>
      </p:sp>
    </p:spTree>
    <p:extLst>
      <p:ext uri="{BB962C8B-B14F-4D97-AF65-F5344CB8AC3E}">
        <p14:creationId xmlns:p14="http://schemas.microsoft.com/office/powerpoint/2010/main" val="24315478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286000" y="1166843"/>
            <a:ext cx="545435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</a:rPr>
              <a:t>MOĞOL İSTİLASI VE ABBASİLERİN YIKILIŞI </a:t>
            </a:r>
          </a:p>
          <a:p>
            <a:endParaRPr lang="tr-T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/>
              <a:t>Cengiz Han’ın torunlarından </a:t>
            </a:r>
            <a:r>
              <a:rPr lang="tr-TR" dirty="0" err="1"/>
              <a:t>Hülagu</a:t>
            </a:r>
            <a:r>
              <a:rPr lang="tr-TR" dirty="0"/>
              <a:t>, Bağdat’ı almak üzere harekete geçti. 1258 yılında Bağdat’ı kuşattı.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tr-TR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b="1" dirty="0"/>
              <a:t>Son Abbasi Halifesi </a:t>
            </a:r>
            <a:r>
              <a:rPr lang="tr-TR" b="1" dirty="0" err="1"/>
              <a:t>Mustasım</a:t>
            </a:r>
            <a:r>
              <a:rPr lang="tr-TR" b="1" dirty="0"/>
              <a:t> Billah</a:t>
            </a:r>
            <a:r>
              <a:rPr lang="tr-TR" dirty="0"/>
              <a:t> diğer devlet yetkilileriyle birlikte teslim olmak zorunda kaldı. </a:t>
            </a:r>
            <a:r>
              <a:rPr lang="tr-TR" dirty="0" err="1"/>
              <a:t>Hülagu</a:t>
            </a:r>
            <a:r>
              <a:rPr lang="tr-TR" dirty="0"/>
              <a:t>, teslim olanları öldürttü.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/>
              <a:t>Saraylar, camiler, kütüphaneler ve diğer tarihî ve mimari eserler yerle bir edildi.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/>
              <a:t>Abbasiler, İslam tarihindeki en uzun ömürlü devletlerden biridir.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40908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336224" y="404664"/>
            <a:ext cx="691276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tr-TR" dirty="0"/>
          </a:p>
          <a:p>
            <a:pPr algn="ctr"/>
            <a:r>
              <a:rPr lang="tr-TR" b="1" dirty="0">
                <a:solidFill>
                  <a:srgbClr val="FF0000"/>
                </a:solidFill>
              </a:rPr>
              <a:t>EBÛ CA‘FER EL-MANSÛR </a:t>
            </a:r>
          </a:p>
          <a:p>
            <a:pPr lvl="0"/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Irak’ta</a:t>
            </a:r>
            <a:r>
              <a:rPr lang="tr-TR" b="1" dirty="0"/>
              <a:t> </a:t>
            </a:r>
            <a:r>
              <a:rPr lang="tr-TR" b="1" dirty="0" err="1"/>
              <a:t>Medinetü’s</a:t>
            </a:r>
            <a:r>
              <a:rPr lang="tr-TR" b="1" dirty="0"/>
              <a:t> Selam</a:t>
            </a:r>
            <a:r>
              <a:rPr lang="tr-TR" dirty="0"/>
              <a:t> (</a:t>
            </a:r>
            <a:r>
              <a:rPr lang="tr-TR" b="1" dirty="0"/>
              <a:t>Bağdat</a:t>
            </a:r>
            <a:r>
              <a:rPr lang="tr-TR" dirty="0"/>
              <a:t>) şehrini kurup başkent yaptı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Bağdat </a:t>
            </a:r>
            <a:r>
              <a:rPr lang="tr-TR" b="1" dirty="0"/>
              <a:t>Nizamiye </a:t>
            </a:r>
            <a:r>
              <a:rPr lang="tr-TR" dirty="0"/>
              <a:t>ve</a:t>
            </a:r>
            <a:r>
              <a:rPr lang="tr-TR" b="1" dirty="0"/>
              <a:t> </a:t>
            </a:r>
            <a:r>
              <a:rPr lang="tr-TR" b="1" dirty="0" err="1"/>
              <a:t>Müstansıriyye</a:t>
            </a:r>
            <a:r>
              <a:rPr lang="tr-TR" b="1" dirty="0"/>
              <a:t> </a:t>
            </a:r>
            <a:r>
              <a:rPr lang="tr-TR" dirty="0"/>
              <a:t>medreseleri ile meşhurdur. Moğol saldırıları sonrası eski ihtişamlı günlerine geri dönememiştir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Devletin </a:t>
            </a:r>
            <a:r>
              <a:rPr lang="tr-TR" b="1" dirty="0"/>
              <a:t>kurumsallaşma</a:t>
            </a:r>
            <a:r>
              <a:rPr lang="tr-TR" dirty="0"/>
              <a:t> sürecinde büyük oranda gerçekleştirmiştir.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/>
              <a:t>İmam Ebu Hanife</a:t>
            </a:r>
            <a:r>
              <a:rPr lang="tr-TR" dirty="0"/>
              <a:t>, Mansur’un teklif ettiği </a:t>
            </a:r>
            <a:r>
              <a:rPr lang="tr-TR" b="1" dirty="0" err="1"/>
              <a:t>başkadılık</a:t>
            </a:r>
            <a:r>
              <a:rPr lang="tr-TR" dirty="0"/>
              <a:t> görevini kabul etmediği için hapse atılmış işkence edilmiştir.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Ebû </a:t>
            </a:r>
            <a:r>
              <a:rPr lang="tr-TR" dirty="0" err="1"/>
              <a:t>Ca‘fer</a:t>
            </a:r>
            <a:r>
              <a:rPr lang="tr-TR" dirty="0"/>
              <a:t> el-</a:t>
            </a:r>
            <a:r>
              <a:rPr lang="tr-TR" dirty="0" err="1"/>
              <a:t>Mansûr</a:t>
            </a:r>
            <a:r>
              <a:rPr lang="tr-TR" dirty="0"/>
              <a:t> zamanında Yunanca eserlerin </a:t>
            </a:r>
            <a:r>
              <a:rPr lang="tr-TR" dirty="0" err="1"/>
              <a:t>Süryânîce</a:t>
            </a:r>
            <a:r>
              <a:rPr lang="tr-TR" dirty="0"/>
              <a:t> tercümelerinden </a:t>
            </a:r>
            <a:r>
              <a:rPr lang="tr-TR" dirty="0" err="1"/>
              <a:t>Arapça’ya</a:t>
            </a:r>
            <a:r>
              <a:rPr lang="tr-TR" dirty="0"/>
              <a:t> çevrilmiştir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 err="1"/>
              <a:t>Ravendiyye</a:t>
            </a:r>
            <a:r>
              <a:rPr lang="tr-TR" dirty="0"/>
              <a:t> Hareketini ortadan kaldırmıştır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Bağdat, Abbasiler devrinde başkent olmuştur</a:t>
            </a:r>
          </a:p>
        </p:txBody>
      </p:sp>
    </p:spTree>
    <p:extLst>
      <p:ext uri="{BB962C8B-B14F-4D97-AF65-F5344CB8AC3E}">
        <p14:creationId xmlns:p14="http://schemas.microsoft.com/office/powerpoint/2010/main" val="1577363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836712"/>
            <a:ext cx="5671579" cy="50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2140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286000" y="2136339"/>
            <a:ext cx="55263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</a:rPr>
              <a:t>MUHAMMED EL-MEHDÎ-BİLLÂH</a:t>
            </a:r>
          </a:p>
          <a:p>
            <a:endParaRPr lang="tr-T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/>
              <a:t>Zındıkların faaliyetlerine engel olmak ve isyanları bastırmak amacıyla </a:t>
            </a:r>
            <a:r>
              <a:rPr lang="tr-TR" b="1" dirty="0" err="1"/>
              <a:t>Dîvânü’z-Zenâdıka</a:t>
            </a:r>
            <a:r>
              <a:rPr lang="tr-TR" dirty="0" err="1"/>
              <a:t>’yı</a:t>
            </a:r>
            <a:r>
              <a:rPr lang="tr-TR" dirty="0"/>
              <a:t> kurdu.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/>
              <a:t>Devletin gelir ve giderlerinin muhasebe ve denetlenmesini düzenlemek amacıyla </a:t>
            </a:r>
            <a:r>
              <a:rPr lang="tr-TR" b="1" dirty="0" err="1"/>
              <a:t>Dîvânü’z-zimâm</a:t>
            </a:r>
            <a:r>
              <a:rPr lang="tr-TR" dirty="0" err="1"/>
              <a:t>’ı</a:t>
            </a:r>
            <a:r>
              <a:rPr lang="tr-TR" dirty="0"/>
              <a:t> kurmuştur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/>
              <a:t>İlahlık iddiasında bulunan</a:t>
            </a:r>
            <a:r>
              <a:rPr lang="tr-TR" b="1" dirty="0"/>
              <a:t> </a:t>
            </a:r>
            <a:r>
              <a:rPr lang="tr-TR" b="1" dirty="0" err="1"/>
              <a:t>Mukanna</a:t>
            </a:r>
            <a:r>
              <a:rPr lang="tr-TR" b="1" dirty="0"/>
              <a:t>‘ </a:t>
            </a:r>
            <a:r>
              <a:rPr lang="tr-TR" dirty="0"/>
              <a:t>isyanını bastırmıştır</a:t>
            </a:r>
          </a:p>
        </p:txBody>
      </p:sp>
    </p:spTree>
    <p:extLst>
      <p:ext uri="{BB962C8B-B14F-4D97-AF65-F5344CB8AC3E}">
        <p14:creationId xmlns:p14="http://schemas.microsoft.com/office/powerpoint/2010/main" val="876740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115616" y="1268759"/>
            <a:ext cx="669674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</a:rPr>
              <a:t>MÛSÂ EL-HÂDÎ-İLELHAK</a:t>
            </a:r>
          </a:p>
          <a:p>
            <a:pPr algn="ctr"/>
            <a:endParaRPr lang="tr-TR" dirty="0">
              <a:solidFill>
                <a:srgbClr val="FF000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/>
              <a:t>Hâdî döneminin en önemli olaylarından biri, Ali evlâdından </a:t>
            </a:r>
            <a:r>
              <a:rPr lang="tr-TR" b="1" dirty="0"/>
              <a:t>Hüseyin b. Ali’</a:t>
            </a:r>
            <a:r>
              <a:rPr lang="tr-TR" dirty="0"/>
              <a:t>nin Medine’de başlattığı isyan hareketidir.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/>
              <a:t>Mekke yakınlarındaki </a:t>
            </a:r>
            <a:r>
              <a:rPr lang="tr-TR" b="1" dirty="0"/>
              <a:t>Fah</a:t>
            </a:r>
            <a:r>
              <a:rPr lang="tr-TR" dirty="0"/>
              <a:t> Vadisinde cereyan eden savaşta Hüseyin yenildi ve çok sayıda taraftarıyla birlikte hayatını kaybetti.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/>
              <a:t>Şiîler bu hadiseyi </a:t>
            </a:r>
            <a:r>
              <a:rPr lang="tr-TR" b="1" dirty="0" err="1"/>
              <a:t>Kerbelâ</a:t>
            </a:r>
            <a:r>
              <a:rPr lang="tr-TR" b="1" dirty="0"/>
              <a:t> </a:t>
            </a:r>
            <a:r>
              <a:rPr lang="tr-TR" b="1" dirty="0" err="1"/>
              <a:t>Vak‘ası’ndan</a:t>
            </a:r>
            <a:r>
              <a:rPr lang="tr-TR" b="1" dirty="0"/>
              <a:t> </a:t>
            </a:r>
            <a:r>
              <a:rPr lang="tr-TR" dirty="0"/>
              <a:t>sonra en acıklı olay ve bir matem günü olarak kabul ederler.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/>
              <a:t>Hüseyin’in dayısı </a:t>
            </a:r>
            <a:r>
              <a:rPr lang="tr-TR" b="1" dirty="0" err="1"/>
              <a:t>İdrîs</a:t>
            </a:r>
            <a:r>
              <a:rPr lang="tr-TR" b="1" dirty="0"/>
              <a:t> b. Abdullah </a:t>
            </a:r>
            <a:r>
              <a:rPr lang="tr-TR" dirty="0" err="1"/>
              <a:t>Mağrib’e</a:t>
            </a:r>
            <a:r>
              <a:rPr lang="tr-TR" dirty="0"/>
              <a:t> kaçmış ve orada </a:t>
            </a:r>
            <a:r>
              <a:rPr lang="tr-TR" b="1" dirty="0" err="1"/>
              <a:t>İdrîsîler</a:t>
            </a:r>
            <a:r>
              <a:rPr lang="tr-TR" dirty="0"/>
              <a:t> </a:t>
            </a:r>
            <a:r>
              <a:rPr lang="tr-TR" dirty="0" err="1"/>
              <a:t>hânedanını</a:t>
            </a:r>
            <a:r>
              <a:rPr lang="tr-TR" dirty="0"/>
              <a:t> kurmuştur</a:t>
            </a:r>
          </a:p>
        </p:txBody>
      </p:sp>
    </p:spTree>
    <p:extLst>
      <p:ext uri="{BB962C8B-B14F-4D97-AF65-F5344CB8AC3E}">
        <p14:creationId xmlns:p14="http://schemas.microsoft.com/office/powerpoint/2010/main" val="2979230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683568" y="332656"/>
            <a:ext cx="748883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</a:rPr>
              <a:t>HARUN REŞİT </a:t>
            </a:r>
            <a:endParaRPr lang="tr-TR" dirty="0">
              <a:solidFill>
                <a:srgbClr val="FF0000"/>
              </a:solidFill>
            </a:endParaRPr>
          </a:p>
          <a:p>
            <a:pPr lvl="0"/>
            <a:endParaRPr lang="tr-T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/>
              <a:t>Bizans’a karşı başarıları üzerine babası tarafından “</a:t>
            </a:r>
            <a:r>
              <a:rPr lang="tr-TR" b="1" dirty="0" err="1"/>
              <a:t>Reşîd</a:t>
            </a:r>
            <a:r>
              <a:rPr lang="tr-TR" dirty="0"/>
              <a:t>” lakabı verildi.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 err="1"/>
              <a:t>Hârûnürreşîd’in</a:t>
            </a:r>
            <a:r>
              <a:rPr lang="tr-TR" dirty="0"/>
              <a:t> ilk icraatı, kâtibi ve mürebbisi </a:t>
            </a:r>
            <a:r>
              <a:rPr lang="tr-TR" b="1" dirty="0" err="1"/>
              <a:t>Yahyâ</a:t>
            </a:r>
            <a:r>
              <a:rPr lang="tr-TR" b="1" dirty="0"/>
              <a:t> el-</a:t>
            </a:r>
            <a:r>
              <a:rPr lang="tr-TR" b="1" dirty="0" err="1"/>
              <a:t>Bermekî</a:t>
            </a:r>
            <a:r>
              <a:rPr lang="tr-TR" dirty="0" err="1"/>
              <a:t>’yi</a:t>
            </a:r>
            <a:r>
              <a:rPr lang="tr-TR" dirty="0"/>
              <a:t> geniş yetkilerle vezir tayin etmek oldu.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/>
              <a:t>Saray muhafızlarının en azından bir bölümü </a:t>
            </a:r>
            <a:r>
              <a:rPr lang="tr-TR" b="1" dirty="0" err="1"/>
              <a:t>Türkler</a:t>
            </a:r>
            <a:r>
              <a:rPr lang="tr-TR" dirty="0" err="1"/>
              <a:t>’den</a:t>
            </a:r>
            <a:r>
              <a:rPr lang="tr-TR" dirty="0"/>
              <a:t> oluşuyordu.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b="1" dirty="0"/>
              <a:t>Divan-ı Arz </a:t>
            </a:r>
            <a:r>
              <a:rPr lang="tr-TR" dirty="0"/>
              <a:t>kurarak, ordunun düzenli teftişi sağlanmıştır.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/>
              <a:t>Hârûnürreşîd </a:t>
            </a:r>
            <a:r>
              <a:rPr lang="tr-TR" b="1" dirty="0" err="1"/>
              <a:t>kādılkudâtlık</a:t>
            </a:r>
            <a:r>
              <a:rPr lang="tr-TR" b="1" dirty="0"/>
              <a:t> </a:t>
            </a:r>
            <a:r>
              <a:rPr lang="tr-TR" dirty="0"/>
              <a:t>müessesesini kuran kişidir.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 err="1"/>
              <a:t>Hârûnürreşîd’in</a:t>
            </a:r>
            <a:r>
              <a:rPr lang="tr-TR" dirty="0"/>
              <a:t> hilâfet yılları </a:t>
            </a:r>
            <a:r>
              <a:rPr lang="tr-TR" dirty="0" err="1"/>
              <a:t>Abbâsîler’in</a:t>
            </a:r>
            <a:r>
              <a:rPr lang="tr-TR" dirty="0"/>
              <a:t> </a:t>
            </a:r>
            <a:r>
              <a:rPr lang="tr-TR" b="1" dirty="0"/>
              <a:t>en zengin ve en parlak</a:t>
            </a:r>
            <a:r>
              <a:rPr lang="tr-TR" dirty="0"/>
              <a:t> dönemidir.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/>
              <a:t>Çok sayıda eser </a:t>
            </a:r>
            <a:r>
              <a:rPr lang="tr-TR" b="1" dirty="0" err="1"/>
              <a:t>Arapça</a:t>
            </a:r>
            <a:r>
              <a:rPr lang="tr-TR" dirty="0" err="1"/>
              <a:t>’ya</a:t>
            </a:r>
            <a:r>
              <a:rPr lang="tr-TR" dirty="0"/>
              <a:t> çevrilmiştir.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/>
              <a:t>Kendisinden sonra </a:t>
            </a:r>
            <a:r>
              <a:rPr lang="tr-TR" b="1" dirty="0"/>
              <a:t>Emin, </a:t>
            </a:r>
            <a:r>
              <a:rPr lang="tr-TR" b="1" dirty="0" err="1"/>
              <a:t>Memun</a:t>
            </a:r>
            <a:r>
              <a:rPr lang="tr-TR" b="1" dirty="0"/>
              <a:t>, </a:t>
            </a:r>
            <a:r>
              <a:rPr lang="tr-TR" b="1" dirty="0" err="1"/>
              <a:t>Mutasım</a:t>
            </a:r>
            <a:r>
              <a:rPr lang="tr-TR" b="1" dirty="0"/>
              <a:t> </a:t>
            </a:r>
            <a:r>
              <a:rPr lang="tr-TR" dirty="0"/>
              <a:t>isimli 3 oğlu sırasıyla halifelik yapmıştır. </a:t>
            </a:r>
          </a:p>
        </p:txBody>
      </p:sp>
    </p:spTree>
    <p:extLst>
      <p:ext uri="{BB962C8B-B14F-4D97-AF65-F5344CB8AC3E}">
        <p14:creationId xmlns:p14="http://schemas.microsoft.com/office/powerpoint/2010/main" val="667422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259632" y="404664"/>
            <a:ext cx="684076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</a:rPr>
              <a:t>BERMEKİLER</a:t>
            </a:r>
          </a:p>
          <a:p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Abbâsîler devrinde </a:t>
            </a:r>
            <a:r>
              <a:rPr lang="tr-TR" b="1" dirty="0"/>
              <a:t>vezirlik</a:t>
            </a:r>
            <a:r>
              <a:rPr lang="tr-TR" dirty="0"/>
              <a:t> olmak üzere çeşitli makamlarda bulunan bir ailedir.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/>
              <a:t>Bermekîler’den</a:t>
            </a:r>
            <a:r>
              <a:rPr lang="tr-TR" dirty="0"/>
              <a:t> </a:t>
            </a:r>
            <a:r>
              <a:rPr lang="tr-TR" b="1" dirty="0"/>
              <a:t>ilk Müslüman</a:t>
            </a:r>
            <a:r>
              <a:rPr lang="tr-TR" dirty="0"/>
              <a:t> olanın </a:t>
            </a:r>
            <a:r>
              <a:rPr lang="tr-TR" b="1" dirty="0" err="1"/>
              <a:t>Hâlid</a:t>
            </a:r>
            <a:r>
              <a:rPr lang="tr-TR" b="1" dirty="0"/>
              <a:t> b. Bermek</a:t>
            </a:r>
            <a:r>
              <a:rPr lang="tr-TR" dirty="0"/>
              <a:t> olduğu muhakkaktır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/>
              <a:t>Yahyâ</a:t>
            </a:r>
            <a:r>
              <a:rPr lang="tr-TR" dirty="0"/>
              <a:t> b. </a:t>
            </a:r>
            <a:r>
              <a:rPr lang="tr-TR" dirty="0" err="1"/>
              <a:t>Hâlid</a:t>
            </a:r>
            <a:r>
              <a:rPr lang="tr-TR" dirty="0"/>
              <a:t> vezirlik yaptığı on yedi yıl boyunca idarede mutlak bir iktidara sahipti.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/>
              <a:t>Bermekî</a:t>
            </a:r>
            <a:r>
              <a:rPr lang="tr-TR" dirty="0"/>
              <a:t> ailesi mensupları inanılmaz derecede büyük bir servete sahiptiler. Cömertlikleri darbımesel olmuştu. </a:t>
            </a:r>
            <a:r>
              <a:rPr lang="tr-TR" b="1" dirty="0"/>
              <a:t>İranlı</a:t>
            </a:r>
            <a:r>
              <a:rPr lang="tr-TR" dirty="0"/>
              <a:t> bir ailedir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Halife Hârûnürreşîd 186’da (802) veziri </a:t>
            </a:r>
            <a:r>
              <a:rPr lang="tr-TR" dirty="0" err="1"/>
              <a:t>Yahyâ</a:t>
            </a:r>
            <a:r>
              <a:rPr lang="tr-TR" dirty="0"/>
              <a:t> b. </a:t>
            </a:r>
            <a:r>
              <a:rPr lang="tr-TR" dirty="0" err="1"/>
              <a:t>Hâlid’le</a:t>
            </a:r>
            <a:r>
              <a:rPr lang="tr-TR" dirty="0"/>
              <a:t> birlikte hacca gitti. Halife o anda görünürde bir sebep yokken </a:t>
            </a:r>
            <a:r>
              <a:rPr lang="tr-TR" dirty="0" err="1"/>
              <a:t>âniden</a:t>
            </a:r>
            <a:r>
              <a:rPr lang="tr-TR" dirty="0"/>
              <a:t> </a:t>
            </a:r>
            <a:r>
              <a:rPr lang="tr-TR" dirty="0" err="1"/>
              <a:t>Bermekîler’in</a:t>
            </a:r>
            <a:r>
              <a:rPr lang="tr-TR" dirty="0"/>
              <a:t> bertaraf edilmesine karar verdi.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/>
              <a:t>Halife Hârûnürreşîd, kendi ifadesiyle, “gökyüzünde iki güneş” istemiyordu.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56839833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1767</TotalTime>
  <Words>1286</Words>
  <Application>Microsoft Office PowerPoint</Application>
  <PresentationFormat>Ekran Gösterisi (4:3)</PresentationFormat>
  <Paragraphs>190</Paragraphs>
  <Slides>33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33</vt:i4>
      </vt:variant>
    </vt:vector>
  </HeadingPairs>
  <TitlesOfParts>
    <vt:vector size="36" baseType="lpstr">
      <vt:lpstr>Arial</vt:lpstr>
      <vt:lpstr>Calibri</vt:lpstr>
      <vt:lpstr>Ofis Teması</vt:lpstr>
      <vt:lpstr>İSLAM TARİHİ DERS ANLATIMI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İSLAM TARİHİ DERS ANLATIMI </dc:title>
  <dc:creator>ADEM</dc:creator>
  <cp:lastModifiedBy>adem Ç</cp:lastModifiedBy>
  <cp:revision>72</cp:revision>
  <dcterms:created xsi:type="dcterms:W3CDTF">2023-04-11T06:31:40Z</dcterms:created>
  <dcterms:modified xsi:type="dcterms:W3CDTF">2025-06-15T14:25:37Z</dcterms:modified>
</cp:coreProperties>
</file>