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97" r:id="rId5"/>
    <p:sldId id="262" r:id="rId6"/>
    <p:sldId id="298" r:id="rId7"/>
    <p:sldId id="263" r:id="rId8"/>
    <p:sldId id="311" r:id="rId9"/>
    <p:sldId id="296" r:id="rId10"/>
    <p:sldId id="266" r:id="rId11"/>
    <p:sldId id="303" r:id="rId12"/>
    <p:sldId id="268" r:id="rId13"/>
    <p:sldId id="270" r:id="rId14"/>
    <p:sldId id="312" r:id="rId15"/>
    <p:sldId id="299" r:id="rId16"/>
    <p:sldId id="273" r:id="rId17"/>
    <p:sldId id="300" r:id="rId18"/>
    <p:sldId id="276" r:id="rId19"/>
    <p:sldId id="279" r:id="rId20"/>
    <p:sldId id="280" r:id="rId21"/>
    <p:sldId id="301" r:id="rId22"/>
    <p:sldId id="281" r:id="rId23"/>
    <p:sldId id="282" r:id="rId24"/>
    <p:sldId id="285" r:id="rId25"/>
    <p:sldId id="289" r:id="rId26"/>
    <p:sldId id="290" r:id="rId27"/>
    <p:sldId id="304" r:id="rId28"/>
    <p:sldId id="293" r:id="rId29"/>
    <p:sldId id="294" r:id="rId3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470025"/>
          </a:xfrm>
        </p:spPr>
        <p:txBody>
          <a:bodyPr/>
          <a:lstStyle/>
          <a:p>
            <a:pPr algn="l"/>
            <a:r>
              <a:rPr lang="tr-TR" b="1" dirty="0">
                <a:solidFill>
                  <a:srgbClr val="7030A0"/>
                </a:solidFill>
              </a:rPr>
              <a:t>İSLAM TARİHİ DERS ANLATIMI</a:t>
            </a:r>
            <a:br>
              <a:rPr lang="tr-TR" b="1" dirty="0">
                <a:solidFill>
                  <a:srgbClr val="7030A0"/>
                </a:solidFill>
              </a:rPr>
            </a:b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pPr algn="r"/>
            <a:r>
              <a:rPr lang="tr-TR" sz="2800" b="1" dirty="0">
                <a:solidFill>
                  <a:srgbClr val="FF0000"/>
                </a:solidFill>
              </a:rPr>
              <a:t>ADEM ÇOBAN – TAHAYYÜL YAYINLARI</a:t>
            </a:r>
          </a:p>
          <a:p>
            <a:pPr algn="r"/>
            <a:endParaRPr lang="tr-TR" b="1" dirty="0"/>
          </a:p>
        </p:txBody>
      </p:sp>
      <p:sp>
        <p:nvSpPr>
          <p:cNvPr id="4" name="Dikdörtgen 3"/>
          <p:cNvSpPr/>
          <p:nvPr/>
        </p:nvSpPr>
        <p:spPr>
          <a:xfrm>
            <a:off x="3851920" y="2420888"/>
            <a:ext cx="457284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tr-TR" sz="2800" b="1" dirty="0">
              <a:solidFill>
                <a:srgbClr val="00B0F0"/>
              </a:solidFill>
            </a:endParaRPr>
          </a:p>
          <a:p>
            <a:pPr algn="r"/>
            <a:r>
              <a:rPr lang="tr-TR" sz="2800" b="1" dirty="0">
                <a:solidFill>
                  <a:srgbClr val="00B0F0"/>
                </a:solidFill>
              </a:rPr>
              <a:t>EMEVİLER DÖNEMİ</a:t>
            </a:r>
          </a:p>
          <a:p>
            <a:pPr algn="r"/>
            <a:endParaRPr lang="tr-TR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219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51720" y="1052736"/>
            <a:ext cx="51125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II. MUAVİYE (MUAVİYE B. YEZİD)</a:t>
            </a:r>
          </a:p>
          <a:p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Hükümdar olduktan 3 ay sonra vefat etmiştir.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Oğlu yoktur.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Emevi hanedanı </a:t>
            </a:r>
            <a:r>
              <a:rPr lang="tr-TR" dirty="0" err="1"/>
              <a:t>Süfyanilerden</a:t>
            </a:r>
            <a:r>
              <a:rPr lang="tr-TR" dirty="0"/>
              <a:t>, </a:t>
            </a:r>
            <a:r>
              <a:rPr lang="tr-TR" b="1" dirty="0" err="1"/>
              <a:t>Mervanilere</a:t>
            </a:r>
            <a:r>
              <a:rPr lang="tr-TR" b="1" dirty="0"/>
              <a:t> </a:t>
            </a:r>
            <a:r>
              <a:rPr lang="tr-TR" dirty="0"/>
              <a:t>geçmiştir.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2195736" y="371703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SÜFYANİ KOLUNDAN GELEN HALİFELER </a:t>
            </a:r>
          </a:p>
          <a:p>
            <a:endParaRPr lang="tr-TR" dirty="0"/>
          </a:p>
          <a:p>
            <a:r>
              <a:rPr lang="tr-TR" dirty="0"/>
              <a:t>1)   Muaviye bin </a:t>
            </a:r>
            <a:r>
              <a:rPr lang="tr-TR" dirty="0" err="1"/>
              <a:t>Ebî</a:t>
            </a:r>
            <a:r>
              <a:rPr lang="tr-TR" dirty="0"/>
              <a:t> </a:t>
            </a:r>
            <a:r>
              <a:rPr lang="tr-TR" dirty="0" err="1"/>
              <a:t>Süfyan</a:t>
            </a:r>
            <a:r>
              <a:rPr lang="tr-TR" dirty="0"/>
              <a:t> (661) </a:t>
            </a:r>
          </a:p>
          <a:p>
            <a:r>
              <a:rPr lang="tr-TR" dirty="0"/>
              <a:t>2)   Yezid bin Muaviye  (680) </a:t>
            </a:r>
          </a:p>
          <a:p>
            <a:r>
              <a:rPr lang="tr-TR" dirty="0"/>
              <a:t>3)   Muaviye bin Yezid  (683)</a:t>
            </a:r>
          </a:p>
        </p:txBody>
      </p:sp>
    </p:spTree>
    <p:extLst>
      <p:ext uri="{BB962C8B-B14F-4D97-AF65-F5344CB8AC3E}">
        <p14:creationId xmlns:p14="http://schemas.microsoft.com/office/powerpoint/2010/main" val="583828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836712"/>
            <a:ext cx="8424937" cy="50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6691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907704" y="1196752"/>
            <a:ext cx="60304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MERVAN B. HAKEM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b="1" dirty="0"/>
              <a:t> </a:t>
            </a: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Osman’ın amcası </a:t>
            </a:r>
            <a:r>
              <a:rPr lang="tr-TR" b="1" dirty="0"/>
              <a:t>Hakem b. </a:t>
            </a:r>
            <a:r>
              <a:rPr lang="tr-TR" b="1" dirty="0" err="1"/>
              <a:t>Ebü’l-Âs</a:t>
            </a:r>
            <a:r>
              <a:rPr lang="tr-TR" dirty="0"/>
              <a:t> b. </a:t>
            </a:r>
            <a:r>
              <a:rPr lang="tr-TR" dirty="0" err="1"/>
              <a:t>Ümeyye’nin</a:t>
            </a:r>
            <a:r>
              <a:rPr lang="tr-TR" dirty="0"/>
              <a:t> oğludur.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Babası,  Resûlullah tarafından </a:t>
            </a:r>
            <a:r>
              <a:rPr lang="tr-TR" dirty="0" err="1"/>
              <a:t>Tâif’e</a:t>
            </a:r>
            <a:r>
              <a:rPr lang="tr-TR" dirty="0"/>
              <a:t> sürülmüştür.  Hz. Osman halife olunca Hakem ve ailesinin Medine’ye dönmesine izin verdi.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O sırada yirmi yaşlarında olan </a:t>
            </a:r>
            <a:r>
              <a:rPr lang="tr-TR" dirty="0" err="1"/>
              <a:t>Mervân’ı</a:t>
            </a:r>
            <a:r>
              <a:rPr lang="tr-TR" dirty="0"/>
              <a:t> da devlet kâtipliği gibi önemli bir göreve getirdi.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II. Muaviye’den sonra Emevî ailesinin liderliğine en uygun kişi ailenin </a:t>
            </a:r>
            <a:r>
              <a:rPr lang="tr-TR" b="1" dirty="0" err="1"/>
              <a:t>Ebü’l-Âs</a:t>
            </a:r>
            <a:r>
              <a:rPr lang="tr-TR" dirty="0"/>
              <a:t> kolunun büyüğü </a:t>
            </a:r>
            <a:r>
              <a:rPr lang="tr-TR" b="1" dirty="0" err="1"/>
              <a:t>Mervân</a:t>
            </a:r>
            <a:r>
              <a:rPr lang="tr-TR" b="1" dirty="0"/>
              <a:t> b. Hakem</a:t>
            </a:r>
            <a:r>
              <a:rPr lang="tr-TR" dirty="0"/>
              <a:t> idi.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Devlet yıkılışına kadar onun soyundan devam etmiştir. </a:t>
            </a:r>
          </a:p>
        </p:txBody>
      </p:sp>
    </p:spTree>
    <p:extLst>
      <p:ext uri="{BB962C8B-B14F-4D97-AF65-F5344CB8AC3E}">
        <p14:creationId xmlns:p14="http://schemas.microsoft.com/office/powerpoint/2010/main" val="15125251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91680" y="1340768"/>
            <a:ext cx="59046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ABDÜLMELİK B. MERVAN DÖNEMİ </a:t>
            </a:r>
            <a:endParaRPr lang="tr-TR" dirty="0">
              <a:solidFill>
                <a:srgbClr val="FF0000"/>
              </a:solidFill>
            </a:endParaRPr>
          </a:p>
          <a:p>
            <a:pPr lvl="0"/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Kudüs’te </a:t>
            </a:r>
            <a:r>
              <a:rPr lang="tr-TR" b="1" dirty="0" err="1"/>
              <a:t>Kubbetü’s</a:t>
            </a:r>
            <a:r>
              <a:rPr lang="tr-TR" b="1" dirty="0"/>
              <a:t> Sahra</a:t>
            </a:r>
            <a:r>
              <a:rPr lang="tr-TR" dirty="0"/>
              <a:t> inşa edilmiştir.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Abdülmelik ise </a:t>
            </a:r>
            <a:r>
              <a:rPr lang="tr-TR" b="1" dirty="0"/>
              <a:t>ilk Arap parasını</a:t>
            </a:r>
            <a:r>
              <a:rPr lang="tr-TR" dirty="0"/>
              <a:t> bastırmıştır. Basılan para İslam Devleti’nin her yerinde kullanılmıştır.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Emevilerin</a:t>
            </a:r>
            <a:r>
              <a:rPr lang="tr-TR" dirty="0"/>
              <a:t> </a:t>
            </a:r>
            <a:r>
              <a:rPr lang="tr-TR" b="1" dirty="0"/>
              <a:t>en parlak</a:t>
            </a:r>
            <a:r>
              <a:rPr lang="tr-TR" dirty="0"/>
              <a:t> dönemidir. Devletin ikinci kurucusu sayılmaktadır.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Arapça resmi</a:t>
            </a:r>
            <a:r>
              <a:rPr lang="tr-TR" dirty="0"/>
              <a:t> </a:t>
            </a:r>
            <a:r>
              <a:rPr lang="tr-TR" b="1" dirty="0"/>
              <a:t>dil</a:t>
            </a:r>
            <a:r>
              <a:rPr lang="tr-TR" dirty="0"/>
              <a:t> kabul edilmiştir.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 err="1"/>
              <a:t>Ebu’l</a:t>
            </a:r>
            <a:r>
              <a:rPr lang="tr-TR" b="1" dirty="0"/>
              <a:t> </a:t>
            </a:r>
            <a:r>
              <a:rPr lang="tr-TR" b="1" dirty="0" err="1"/>
              <a:t>Mülük</a:t>
            </a:r>
            <a:r>
              <a:rPr lang="tr-TR" dirty="0"/>
              <a:t>(Hükümdarlar babası) unvanına sahiptir. Kaybolan otoriteyi yeniden tesis etmiştir.. </a:t>
            </a:r>
          </a:p>
        </p:txBody>
      </p:sp>
    </p:spTree>
    <p:extLst>
      <p:ext uri="{BB962C8B-B14F-4D97-AF65-F5344CB8AC3E}">
        <p14:creationId xmlns:p14="http://schemas.microsoft.com/office/powerpoint/2010/main" val="1237210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19672" y="1556792"/>
            <a:ext cx="545435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ABDÜLMELİK B. MERVAN DÖNEMİ </a:t>
            </a:r>
            <a:endParaRPr lang="tr-TR" dirty="0">
              <a:solidFill>
                <a:srgbClr val="FF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Devletin </a:t>
            </a:r>
            <a:r>
              <a:rPr lang="tr-TR" b="1" dirty="0"/>
              <a:t>ikinci kurucusu </a:t>
            </a:r>
            <a:r>
              <a:rPr lang="tr-TR" dirty="0"/>
              <a:t>olarak bilinir.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Ukbe b. </a:t>
            </a:r>
            <a:r>
              <a:rPr lang="tr-TR" dirty="0" err="1"/>
              <a:t>Nafi</a:t>
            </a:r>
            <a:r>
              <a:rPr lang="tr-TR" dirty="0"/>
              <a:t>, </a:t>
            </a:r>
            <a:r>
              <a:rPr lang="tr-TR" b="1" dirty="0"/>
              <a:t>Kuzey Afrika</a:t>
            </a:r>
            <a:r>
              <a:rPr lang="tr-TR" dirty="0"/>
              <a:t>’nın fethini tamamlamıştır.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Abdullah b. </a:t>
            </a:r>
            <a:r>
              <a:rPr lang="tr-TR" dirty="0" err="1"/>
              <a:t>Zübeyr’den</a:t>
            </a:r>
            <a:r>
              <a:rPr lang="tr-TR" dirty="0"/>
              <a:t> sonra Abdülmelik, Haricilerin çıkardığı isyanları bastırmıştır.  Zenci ayaklanması olmuştur.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Halifeliğini yalnız Suriye ve Mısır eyaletleri tanıdı. Hicaz ve Irak </a:t>
            </a:r>
            <a:r>
              <a:rPr lang="tr-TR" b="1" dirty="0"/>
              <a:t>Abdullah b. </a:t>
            </a:r>
            <a:r>
              <a:rPr lang="tr-TR" b="1" dirty="0" err="1"/>
              <a:t>Zübeyr</a:t>
            </a:r>
            <a:r>
              <a:rPr lang="tr-TR" dirty="0" err="1"/>
              <a:t>’in</a:t>
            </a:r>
            <a:r>
              <a:rPr lang="tr-TR" dirty="0"/>
              <a:t> idaresi altında bulunuyordu. </a:t>
            </a:r>
          </a:p>
        </p:txBody>
      </p:sp>
    </p:spTree>
    <p:extLst>
      <p:ext uri="{BB962C8B-B14F-4D97-AF65-F5344CB8AC3E}">
        <p14:creationId xmlns:p14="http://schemas.microsoft.com/office/powerpoint/2010/main" val="2545233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692696"/>
            <a:ext cx="6799270" cy="54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81115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63688" y="1196752"/>
            <a:ext cx="581439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tr-TR" b="1" dirty="0">
                <a:solidFill>
                  <a:srgbClr val="FF0000"/>
                </a:solidFill>
              </a:rPr>
              <a:t>II. MEKKE KUŞATMASI</a:t>
            </a:r>
          </a:p>
          <a:p>
            <a:pPr lvl="0"/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Abdülmelik, </a:t>
            </a:r>
            <a:r>
              <a:rPr lang="tr-TR" b="1" dirty="0" err="1"/>
              <a:t>Haccâc</a:t>
            </a:r>
            <a:r>
              <a:rPr lang="tr-TR" b="1" dirty="0"/>
              <a:t> b. </a:t>
            </a:r>
            <a:r>
              <a:rPr lang="tr-TR" b="1" dirty="0" err="1"/>
              <a:t>Yûsuf</a:t>
            </a:r>
            <a:r>
              <a:rPr lang="tr-TR" dirty="0" err="1"/>
              <a:t>’u</a:t>
            </a:r>
            <a:r>
              <a:rPr lang="tr-TR" dirty="0"/>
              <a:t> 2000 kişilik bir Suriyeli birliğin başında Mekke üzerine gönderdi.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Tâif’te</a:t>
            </a:r>
            <a:r>
              <a:rPr lang="tr-TR" dirty="0"/>
              <a:t> karargâh kurarak Mekke üzerine küçük çapta akınlar yapmaya başlayan </a:t>
            </a:r>
            <a:r>
              <a:rPr lang="tr-TR" dirty="0" err="1"/>
              <a:t>Haccâc</a:t>
            </a:r>
            <a:r>
              <a:rPr lang="tr-TR" dirty="0"/>
              <a:t>, halifeden kesin emir alır almaz Mekke’yi kuşattı.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Muhasara altı ay kadar sürdü. </a:t>
            </a:r>
            <a:r>
              <a:rPr lang="tr-TR" b="1" dirty="0"/>
              <a:t>Abdullah b. </a:t>
            </a:r>
            <a:r>
              <a:rPr lang="tr-TR" b="1" dirty="0" err="1"/>
              <a:t>Zübeyr</a:t>
            </a:r>
            <a:r>
              <a:rPr lang="tr-TR" b="1" dirty="0"/>
              <a:t> </a:t>
            </a:r>
            <a:r>
              <a:rPr lang="tr-TR" dirty="0"/>
              <a:t>daha fazla dayanamadı ve yaptığı huruç hareketi sonunda birkaç sadık adamıyla birlikte öldürüldü.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Böylece Abdülmelik İslâm devletindeki </a:t>
            </a:r>
            <a:r>
              <a:rPr lang="tr-TR" b="1" dirty="0"/>
              <a:t>iç karışıklıklara </a:t>
            </a:r>
            <a:r>
              <a:rPr lang="tr-TR" dirty="0"/>
              <a:t>son vermiş ve birliği sağlamış oldu.</a:t>
            </a:r>
          </a:p>
        </p:txBody>
      </p:sp>
    </p:spTree>
    <p:extLst>
      <p:ext uri="{BB962C8B-B14F-4D97-AF65-F5344CB8AC3E}">
        <p14:creationId xmlns:p14="http://schemas.microsoft.com/office/powerpoint/2010/main" val="4655769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92696"/>
            <a:ext cx="7570909" cy="50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53996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91680" y="404664"/>
            <a:ext cx="624644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I. VELİD BİN ABDÜLMELİK</a:t>
            </a:r>
            <a:r>
              <a:rPr lang="tr-TR" dirty="0">
                <a:solidFill>
                  <a:srgbClr val="FF0000"/>
                </a:solidFill>
              </a:rPr>
              <a:t> 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Velid</a:t>
            </a:r>
            <a:r>
              <a:rPr lang="tr-TR" dirty="0"/>
              <a:t> Dönemi’nde doğu illeri genel valisi </a:t>
            </a:r>
            <a:r>
              <a:rPr lang="tr-TR" b="1" dirty="0" err="1"/>
              <a:t>Haccac’</a:t>
            </a:r>
            <a:r>
              <a:rPr lang="tr-TR" dirty="0" err="1"/>
              <a:t>tır</a:t>
            </a:r>
            <a:r>
              <a:rPr lang="tr-TR" dirty="0"/>
              <a:t>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 err="1"/>
              <a:t>Haccac</a:t>
            </a:r>
            <a:r>
              <a:rPr lang="tr-TR" dirty="0" err="1"/>
              <a:t>’ın</a:t>
            </a:r>
            <a:r>
              <a:rPr lang="tr-TR" dirty="0"/>
              <a:t> emriyle </a:t>
            </a:r>
            <a:r>
              <a:rPr lang="tr-TR" b="1" dirty="0" err="1"/>
              <a:t>Kuteybe</a:t>
            </a:r>
            <a:r>
              <a:rPr lang="tr-TR" b="1" dirty="0"/>
              <a:t> bin Müslim </a:t>
            </a:r>
            <a:r>
              <a:rPr lang="tr-TR" dirty="0"/>
              <a:t>(</a:t>
            </a:r>
            <a:r>
              <a:rPr lang="tr-TR" i="1" dirty="0" err="1"/>
              <a:t>Maveraünnehir</a:t>
            </a:r>
            <a:r>
              <a:rPr lang="tr-TR" i="1" dirty="0"/>
              <a:t> Fatihi</a:t>
            </a:r>
            <a:r>
              <a:rPr lang="tr-TR" dirty="0"/>
              <a:t>), Horasan eyaletine vali olarak atandı.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 err="1"/>
              <a:t>Kuteybe</a:t>
            </a:r>
            <a:r>
              <a:rPr lang="tr-TR" dirty="0"/>
              <a:t>, 713- 715 yılları arasında Türkistan’da fetih hareketleri yaptı. Türkler, yurtlarını Araplara karşı savundular. </a:t>
            </a:r>
            <a:r>
              <a:rPr lang="tr-TR" dirty="0" err="1"/>
              <a:t>Velid</a:t>
            </a:r>
            <a:r>
              <a:rPr lang="tr-TR" dirty="0"/>
              <a:t> Dönemi’nde İslam, </a:t>
            </a:r>
            <a:r>
              <a:rPr lang="tr-TR" b="1" dirty="0"/>
              <a:t>Hint bölgesine girmiş</a:t>
            </a:r>
            <a:r>
              <a:rPr lang="tr-TR" dirty="0"/>
              <a:t> oldu.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Kuzey Afrika ve </a:t>
            </a:r>
            <a:r>
              <a:rPr lang="tr-TR" b="1" dirty="0"/>
              <a:t>İspanya</a:t>
            </a:r>
            <a:r>
              <a:rPr lang="tr-TR" dirty="0"/>
              <a:t> bölgesinde önemli fetihler yapıldı. </a:t>
            </a:r>
            <a:r>
              <a:rPr lang="tr-TR" dirty="0" err="1"/>
              <a:t>Velid</a:t>
            </a:r>
            <a:r>
              <a:rPr lang="tr-TR" dirty="0"/>
              <a:t>, Kuzey Afrika valiliğine </a:t>
            </a:r>
            <a:r>
              <a:rPr lang="tr-TR" b="1" dirty="0"/>
              <a:t>Musa bin </a:t>
            </a:r>
            <a:r>
              <a:rPr lang="tr-TR" b="1" dirty="0" err="1"/>
              <a:t>Nusayr</a:t>
            </a:r>
            <a:r>
              <a:rPr lang="tr-TR" dirty="0" err="1"/>
              <a:t>’ı</a:t>
            </a:r>
            <a:r>
              <a:rPr lang="tr-TR" dirty="0"/>
              <a:t> atadı. </a:t>
            </a:r>
            <a:r>
              <a:rPr lang="tr-TR" b="1" dirty="0"/>
              <a:t>Tarık bin </a:t>
            </a:r>
            <a:r>
              <a:rPr lang="tr-TR" b="1" dirty="0" err="1"/>
              <a:t>Ziyad</a:t>
            </a:r>
            <a:r>
              <a:rPr lang="tr-TR" dirty="0"/>
              <a:t> 711 yılında daha sonra kendi adıyla anılacak olan Cebelitarık Boğazı’nı aşarak İspanya’ya geçti.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Ertesi yıl Musa bin </a:t>
            </a:r>
            <a:r>
              <a:rPr lang="tr-TR" dirty="0" err="1"/>
              <a:t>Nusayr</a:t>
            </a:r>
            <a:r>
              <a:rPr lang="tr-TR" dirty="0"/>
              <a:t> da İspanya’ya geldi. Her iki komutan İspanya’da büyük fetihler yaptılar. </a:t>
            </a:r>
          </a:p>
        </p:txBody>
      </p:sp>
    </p:spTree>
    <p:extLst>
      <p:ext uri="{BB962C8B-B14F-4D97-AF65-F5344CB8AC3E}">
        <p14:creationId xmlns:p14="http://schemas.microsoft.com/office/powerpoint/2010/main" val="18558181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31640" y="476671"/>
            <a:ext cx="66967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tr-TR" b="1" dirty="0">
                <a:solidFill>
                  <a:srgbClr val="FF0000"/>
                </a:solidFill>
              </a:rPr>
              <a:t>ÖMER B. ABDÜLAZİZ DÖNEMİ VE İSLAM’IN </a:t>
            </a:r>
          </a:p>
          <a:p>
            <a:pPr lvl="0" algn="ctr"/>
            <a:r>
              <a:rPr lang="tr-TR" b="1" dirty="0">
                <a:solidFill>
                  <a:srgbClr val="FF0000"/>
                </a:solidFill>
              </a:rPr>
              <a:t>HIZLI YAYILIŞ SÜRECİ</a:t>
            </a:r>
          </a:p>
          <a:p>
            <a:pPr lvl="0"/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Ömer b. </a:t>
            </a:r>
            <a:r>
              <a:rPr lang="tr-TR" dirty="0" err="1"/>
              <a:t>Abdülazîz’in</a:t>
            </a:r>
            <a:r>
              <a:rPr lang="tr-TR" dirty="0"/>
              <a:t> ilk icraatı İstanbul’u kuşatmakta olan </a:t>
            </a:r>
            <a:r>
              <a:rPr lang="tr-TR" b="1" dirty="0" err="1"/>
              <a:t>Mesleme</a:t>
            </a:r>
            <a:r>
              <a:rPr lang="tr-TR" b="1" dirty="0"/>
              <a:t> b. Abdülmelik</a:t>
            </a:r>
            <a:r>
              <a:rPr lang="tr-TR" dirty="0"/>
              <a:t>’in ordusunu geri çağırmak oldu.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Ömer b. Abdülaziz, Müslüman olmaları halinde, kendilerinden </a:t>
            </a:r>
            <a:r>
              <a:rPr lang="tr-TR" b="1" dirty="0"/>
              <a:t>haraç alınmayacağını </a:t>
            </a:r>
            <a:r>
              <a:rPr lang="tr-TR" dirty="0"/>
              <a:t>belirterek, Kuzey Afrika’da Berberiler ve </a:t>
            </a:r>
            <a:r>
              <a:rPr lang="tr-TR" dirty="0" err="1"/>
              <a:t>Maveraünnehir</a:t>
            </a:r>
            <a:r>
              <a:rPr lang="tr-TR" dirty="0"/>
              <a:t> bölgesindeki kavimler arasında, İslamiyet’in hızla yayılmasını temin etmiştir.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Ömer b. </a:t>
            </a:r>
            <a:r>
              <a:rPr lang="tr-TR" dirty="0" err="1"/>
              <a:t>Abdülazîz</a:t>
            </a:r>
            <a:r>
              <a:rPr lang="tr-TR" dirty="0"/>
              <a:t>, </a:t>
            </a:r>
            <a:r>
              <a:rPr lang="tr-TR" dirty="0" err="1"/>
              <a:t>Emevîler’in</a:t>
            </a:r>
            <a:r>
              <a:rPr lang="tr-TR" dirty="0"/>
              <a:t> ilk dönemlerinden itibaren ikinci sınıf Müslüman muamelesi gören </a:t>
            </a:r>
            <a:r>
              <a:rPr lang="tr-TR" b="1" i="1" dirty="0" err="1"/>
              <a:t>mevâlîyi</a:t>
            </a:r>
            <a:r>
              <a:rPr lang="tr-TR" b="1" i="1" dirty="0"/>
              <a:t> </a:t>
            </a:r>
            <a:r>
              <a:rPr lang="tr-TR" i="1" dirty="0"/>
              <a:t>Arap asıllı Müslümanlarla eşit kabul etti. </a:t>
            </a: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Haricîler</a:t>
            </a:r>
            <a:r>
              <a:rPr lang="tr-TR" dirty="0"/>
              <a:t>, kendisine halife olarak biat ettiler.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Hutbelerde Hz. Ali ve evladına hakaret, Ömer b. Abdülaziz tarafından kaldırılmış ve onun yerine, </a:t>
            </a:r>
            <a:r>
              <a:rPr lang="tr-TR" b="1" dirty="0" err="1"/>
              <a:t>Nahl</a:t>
            </a:r>
            <a:r>
              <a:rPr lang="tr-TR" b="1" dirty="0"/>
              <a:t> suresi 90. ayetinin </a:t>
            </a:r>
            <a:r>
              <a:rPr lang="tr-TR" dirty="0"/>
              <a:t>okunması uygulanması getirilmiştir. </a:t>
            </a:r>
          </a:p>
        </p:txBody>
      </p:sp>
    </p:spTree>
    <p:extLst>
      <p:ext uri="{BB962C8B-B14F-4D97-AF65-F5344CB8AC3E}">
        <p14:creationId xmlns:p14="http://schemas.microsoft.com/office/powerpoint/2010/main" val="4126021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11560" y="260648"/>
            <a:ext cx="770485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MUAVİYE BİN EBİ SÜFYAN</a:t>
            </a:r>
            <a:endParaRPr lang="tr-TR" dirty="0">
              <a:solidFill>
                <a:srgbClr val="FF0000"/>
              </a:solidFill>
            </a:endParaRPr>
          </a:p>
          <a:p>
            <a:pPr lvl="0"/>
            <a:endParaRPr lang="tr-TR" dirty="0"/>
          </a:p>
          <a:p>
            <a:pPr lvl="0"/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Muaviye, kendi adına Hz. Ömer gibi “</a:t>
            </a:r>
            <a:r>
              <a:rPr lang="tr-TR" b="1" dirty="0" err="1"/>
              <a:t>emiru’l</a:t>
            </a:r>
            <a:r>
              <a:rPr lang="tr-TR" b="1" dirty="0"/>
              <a:t> müminin</a:t>
            </a:r>
            <a:r>
              <a:rPr lang="tr-TR" dirty="0"/>
              <a:t>” adıyla biat almıştır.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Muaviye, halifeliğin babadan oğula geçişini, yani </a:t>
            </a:r>
            <a:r>
              <a:rPr lang="tr-TR" b="1" dirty="0"/>
              <a:t>saltanat sistemini</a:t>
            </a:r>
            <a:r>
              <a:rPr lang="tr-TR" dirty="0"/>
              <a:t> başlattı. Devlet, </a:t>
            </a:r>
            <a:r>
              <a:rPr lang="tr-TR" b="1" dirty="0"/>
              <a:t>veraset</a:t>
            </a:r>
            <a:r>
              <a:rPr lang="tr-TR" dirty="0"/>
              <a:t> kuralını esas alan bir hanedana dönüşmüştür.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i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i="1" dirty="0"/>
              <a:t>İstanbul’un fethi</a:t>
            </a:r>
            <a:r>
              <a:rPr lang="tr-TR" dirty="0"/>
              <a:t> için </a:t>
            </a:r>
            <a:r>
              <a:rPr lang="tr-TR" b="1" dirty="0"/>
              <a:t>ilk sefer Muaviye zamanında</a:t>
            </a:r>
            <a:r>
              <a:rPr lang="tr-TR" dirty="0"/>
              <a:t> 668 yılında gerçekleşti. Fakat bir sonuç alınamadı. Bu savaşta Hz. Peygamber’in sancaktarlarından Ebu Eyüp el-</a:t>
            </a:r>
            <a:r>
              <a:rPr lang="tr-TR" dirty="0" err="1"/>
              <a:t>Ensarî</a:t>
            </a:r>
            <a:r>
              <a:rPr lang="tr-TR" dirty="0"/>
              <a:t> (Halid bin Zeyd) şehit oldu.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İstanbul’un </a:t>
            </a:r>
            <a:r>
              <a:rPr lang="tr-TR" b="1" dirty="0"/>
              <a:t>ikinci kez</a:t>
            </a:r>
            <a:r>
              <a:rPr lang="tr-TR" dirty="0"/>
              <a:t> kuşatılması 674 yılında başladı ve yıllarca sürdü. İki filonun İstanbul önlerinde savaşmasından ibaretti. Muaviye’nin ölümüne kadar bu saldırılar devam ettiyse de başarı elde edilemedi.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Muaviye döneminde, </a:t>
            </a:r>
            <a:r>
              <a:rPr lang="tr-TR" dirty="0" err="1"/>
              <a:t>Emevîler’in</a:t>
            </a:r>
            <a:r>
              <a:rPr lang="tr-TR" dirty="0"/>
              <a:t> </a:t>
            </a:r>
            <a:r>
              <a:rPr lang="tr-TR" dirty="0" err="1"/>
              <a:t>İfrîkıye</a:t>
            </a:r>
            <a:r>
              <a:rPr lang="tr-TR" dirty="0"/>
              <a:t> valisi </a:t>
            </a:r>
            <a:r>
              <a:rPr lang="tr-TR" b="1" dirty="0"/>
              <a:t>Ukbe b. </a:t>
            </a:r>
            <a:r>
              <a:rPr lang="tr-TR" b="1" dirty="0" err="1"/>
              <a:t>Nâfi</a:t>
            </a:r>
            <a:r>
              <a:rPr lang="tr-TR" dirty="0"/>
              <a:t> tarafından </a:t>
            </a:r>
            <a:r>
              <a:rPr lang="tr-TR" b="1" dirty="0" err="1"/>
              <a:t>Kayrevan</a:t>
            </a:r>
            <a:r>
              <a:rPr lang="tr-TR" dirty="0"/>
              <a:t> şehri kurulmuştur. Bölgede yaşayan halkın kontrolü ve gerçekleştirilen fetihlerin kalıcılığı sağlanmak istenmiştir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Afrika’da bulunan </a:t>
            </a:r>
            <a:r>
              <a:rPr lang="tr-TR" b="1" dirty="0"/>
              <a:t>Berberiler</a:t>
            </a:r>
            <a:r>
              <a:rPr lang="tr-TR" dirty="0"/>
              <a:t> arasında İslam yayıldı. Berberiler </a:t>
            </a:r>
            <a:r>
              <a:rPr lang="tr-TR" dirty="0" err="1"/>
              <a:t>Kayrevan’a</a:t>
            </a:r>
            <a:r>
              <a:rPr lang="tr-TR" dirty="0"/>
              <a:t> yerleştiler. </a:t>
            </a:r>
          </a:p>
        </p:txBody>
      </p:sp>
    </p:spTree>
    <p:extLst>
      <p:ext uri="{BB962C8B-B14F-4D97-AF65-F5344CB8AC3E}">
        <p14:creationId xmlns:p14="http://schemas.microsoft.com/office/powerpoint/2010/main" val="35579671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69976" y="980728"/>
            <a:ext cx="633670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tr-TR" dirty="0"/>
          </a:p>
          <a:p>
            <a:pPr algn="ctr"/>
            <a:r>
              <a:rPr lang="tr-TR" b="1" dirty="0">
                <a:solidFill>
                  <a:srgbClr val="FF0000"/>
                </a:solidFill>
              </a:rPr>
              <a:t>ÖMER B. ABDÜLAZİZ DÖNEMİ</a:t>
            </a:r>
          </a:p>
          <a:p>
            <a:pPr lvl="0"/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1" i="1" dirty="0"/>
              <a:t>Divanü’l Mezalim mahkemelerinin başında bulunmuş</a:t>
            </a:r>
            <a:r>
              <a:rPr lang="tr-TR" dirty="0"/>
              <a:t>, kendisinden önceki Emevi hanedanı mensuplarının ve valilerin beytülmal ve halk aleyhine işledikleri suçları bizzat başında bulunduğu bu mahkeme aracılığıyla yargılamış ve hukuka aykırı yollarla edinilen malları sahiplerine iade etmiştir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Hadisler emriyle toplatılarak, kitaplaştırılmıştır. </a:t>
            </a:r>
            <a:r>
              <a:rPr lang="tr-TR" dirty="0" err="1"/>
              <a:t>Tâbiînden</a:t>
            </a:r>
            <a:r>
              <a:rPr lang="tr-TR" dirty="0"/>
              <a:t>, hadisleri Emevî Halifesi Ömer b. </a:t>
            </a:r>
            <a:r>
              <a:rPr lang="tr-TR" dirty="0" err="1"/>
              <a:t>Abdülazîz’in</a:t>
            </a:r>
            <a:r>
              <a:rPr lang="tr-TR" dirty="0"/>
              <a:t> emriyle resmen tedvin eden âlim </a:t>
            </a:r>
            <a:r>
              <a:rPr lang="tr-TR" b="1" dirty="0"/>
              <a:t>İbn </a:t>
            </a:r>
            <a:r>
              <a:rPr lang="tr-TR" b="1" dirty="0" err="1"/>
              <a:t>Şihab</a:t>
            </a:r>
            <a:r>
              <a:rPr lang="tr-TR" b="1" dirty="0"/>
              <a:t> ez-</a:t>
            </a:r>
            <a:r>
              <a:rPr lang="tr-TR" b="1" dirty="0" err="1"/>
              <a:t>Zühri</a:t>
            </a:r>
            <a:r>
              <a:rPr lang="tr-TR" dirty="0" err="1"/>
              <a:t>’dir</a:t>
            </a:r>
            <a:r>
              <a:rPr lang="tr-TR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İlk dört halifeyi örnek alan bu davranışları sebebiyle </a:t>
            </a:r>
            <a:r>
              <a:rPr lang="tr-TR" b="1" dirty="0" err="1"/>
              <a:t>Hulefâ-yi</a:t>
            </a:r>
            <a:r>
              <a:rPr lang="tr-TR" b="1" dirty="0"/>
              <a:t> </a:t>
            </a:r>
            <a:r>
              <a:rPr lang="tr-TR" b="1" dirty="0" err="1"/>
              <a:t>Râşidîn’in</a:t>
            </a:r>
            <a:r>
              <a:rPr lang="tr-TR" b="1" dirty="0"/>
              <a:t> beşincisi</a:t>
            </a:r>
            <a:r>
              <a:rPr lang="tr-TR" dirty="0"/>
              <a:t> sayılmıştır.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1" dirty="0" err="1"/>
              <a:t>Fedek</a:t>
            </a:r>
            <a:r>
              <a:rPr lang="tr-TR" dirty="0"/>
              <a:t> </a:t>
            </a:r>
            <a:r>
              <a:rPr lang="tr-TR" b="1" dirty="0"/>
              <a:t>arazisini</a:t>
            </a:r>
            <a:r>
              <a:rPr lang="tr-TR" dirty="0"/>
              <a:t> sahipleri olan Ehl-i </a:t>
            </a:r>
            <a:r>
              <a:rPr lang="tr-TR" dirty="0" err="1"/>
              <a:t>beyt</a:t>
            </a:r>
            <a:r>
              <a:rPr lang="tr-TR" dirty="0"/>
              <a:t> mensuplarına </a:t>
            </a:r>
            <a:r>
              <a:rPr lang="tr-TR" i="1" dirty="0"/>
              <a:t>iade etti.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79509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20688"/>
            <a:ext cx="6312620" cy="57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35155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979712" y="1772816"/>
            <a:ext cx="63367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HİŞAM B. ABDÜLMELİK </a:t>
            </a:r>
          </a:p>
          <a:p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Müslümanların Avrupa’daki </a:t>
            </a:r>
            <a:r>
              <a:rPr lang="tr-TR" b="1" dirty="0"/>
              <a:t>yayılımı</a:t>
            </a:r>
            <a:r>
              <a:rPr lang="tr-TR" dirty="0"/>
              <a:t> durmuştur.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Hişâm b. Abdülmelik hem fetihlerin hem de </a:t>
            </a:r>
            <a:r>
              <a:rPr lang="tr-TR" b="1" dirty="0"/>
              <a:t>iç karışıklıkların </a:t>
            </a:r>
            <a:r>
              <a:rPr lang="tr-TR" dirty="0"/>
              <a:t>çok yoğunlaştığı bir dönemde hüküm sürmüştür.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Şiîler’in</a:t>
            </a:r>
            <a:r>
              <a:rPr lang="tr-TR" dirty="0"/>
              <a:t> ayaklanması, </a:t>
            </a:r>
            <a:r>
              <a:rPr lang="tr-TR" b="1" dirty="0"/>
              <a:t>Abbâsî </a:t>
            </a:r>
            <a:r>
              <a:rPr lang="tr-TR" b="1" dirty="0" err="1"/>
              <a:t>dâîlerinin</a:t>
            </a:r>
            <a:r>
              <a:rPr lang="tr-TR" b="1" dirty="0"/>
              <a:t> </a:t>
            </a:r>
            <a:r>
              <a:rPr lang="tr-TR" dirty="0"/>
              <a:t>propagandaları ve </a:t>
            </a:r>
            <a:r>
              <a:rPr lang="tr-TR" dirty="0" err="1"/>
              <a:t>Hâricîler’in</a:t>
            </a:r>
            <a:r>
              <a:rPr lang="tr-TR" dirty="0"/>
              <a:t> devleti sarsan isyanları onun devrinde meydana gelmiştir.</a:t>
            </a:r>
          </a:p>
        </p:txBody>
      </p:sp>
    </p:spTree>
    <p:extLst>
      <p:ext uri="{BB962C8B-B14F-4D97-AF65-F5344CB8AC3E}">
        <p14:creationId xmlns:p14="http://schemas.microsoft.com/office/powerpoint/2010/main" val="22148469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31640" y="1124744"/>
            <a:ext cx="66784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tr-TR" b="1" dirty="0">
                <a:solidFill>
                  <a:srgbClr val="FF0000"/>
                </a:solidFill>
              </a:rPr>
              <a:t>GEÇİT SAVAŞI (VAK‘ATÜ’Ş-Şİ‘B)</a:t>
            </a:r>
          </a:p>
          <a:p>
            <a:pPr lvl="0" algn="ctr"/>
            <a:endParaRPr lang="tr-TR" dirty="0">
              <a:solidFill>
                <a:srgbClr val="FF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Hişam b. Abdülmelik </a:t>
            </a:r>
            <a:r>
              <a:rPr lang="tr-TR" dirty="0"/>
              <a:t>döneminde</a:t>
            </a:r>
            <a:r>
              <a:rPr lang="tr-TR" b="1" dirty="0"/>
              <a:t> </a:t>
            </a:r>
            <a:r>
              <a:rPr lang="tr-TR" b="1" dirty="0" err="1"/>
              <a:t>Türkler’in</a:t>
            </a:r>
            <a:r>
              <a:rPr lang="tr-TR" b="1" dirty="0"/>
              <a:t> Semerkant’ı </a:t>
            </a:r>
            <a:r>
              <a:rPr lang="tr-TR" dirty="0"/>
              <a:t>kuşatması üzerine vuku bulan Geçit Savaşı’nda (</a:t>
            </a:r>
            <a:r>
              <a:rPr lang="tr-TR" dirty="0" err="1"/>
              <a:t>Vak‘atü’ş-Şi‘b</a:t>
            </a:r>
            <a:r>
              <a:rPr lang="tr-TR" dirty="0"/>
              <a:t>) </a:t>
            </a:r>
            <a:r>
              <a:rPr lang="tr-TR" dirty="0" err="1"/>
              <a:t>Cüneyd’in</a:t>
            </a:r>
            <a:r>
              <a:rPr lang="tr-TR" dirty="0"/>
              <a:t> ordusu ağır zayiat vermekle birlikte şehri kurtardı;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Buhara kuşatmasını kaldırmayı başardı. </a:t>
            </a:r>
          </a:p>
          <a:p>
            <a:pPr lvl="0" algn="ctr"/>
            <a:endParaRPr lang="tr-TR" b="1" dirty="0">
              <a:solidFill>
                <a:srgbClr val="FF0000"/>
              </a:solidFill>
            </a:endParaRPr>
          </a:p>
          <a:p>
            <a:pPr lvl="0" algn="ctr"/>
            <a:endParaRPr lang="tr-TR" b="1" dirty="0">
              <a:solidFill>
                <a:srgbClr val="FF0000"/>
              </a:solidFill>
            </a:endParaRPr>
          </a:p>
          <a:p>
            <a:pPr lvl="0" algn="ctr"/>
            <a:r>
              <a:rPr lang="tr-TR" b="1" dirty="0">
                <a:solidFill>
                  <a:srgbClr val="FF0000"/>
                </a:solidFill>
              </a:rPr>
              <a:t>HÂRİS B. SÜREYC İSYANI</a:t>
            </a:r>
            <a:endParaRPr lang="tr-TR" dirty="0">
              <a:solidFill>
                <a:srgbClr val="FF0000"/>
              </a:solidFill>
            </a:endParaRPr>
          </a:p>
          <a:p>
            <a:pPr lvl="0"/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Mürcie</a:t>
            </a:r>
            <a:r>
              <a:rPr lang="tr-TR" dirty="0"/>
              <a:t> mezhebine mensup </a:t>
            </a:r>
            <a:r>
              <a:rPr lang="tr-TR" b="1" dirty="0"/>
              <a:t>Hâris b. </a:t>
            </a:r>
            <a:r>
              <a:rPr lang="tr-TR" b="1" dirty="0" err="1"/>
              <a:t>Süreyc</a:t>
            </a:r>
            <a:r>
              <a:rPr lang="tr-TR" b="1" dirty="0"/>
              <a:t> </a:t>
            </a:r>
            <a:r>
              <a:rPr lang="tr-TR" dirty="0"/>
              <a:t>bölgedeki </a:t>
            </a:r>
            <a:r>
              <a:rPr lang="tr-TR" dirty="0" err="1"/>
              <a:t>mevâlînin</a:t>
            </a:r>
            <a:r>
              <a:rPr lang="tr-TR" dirty="0"/>
              <a:t> haklarını savunmak amacıyla baş kaldırdı.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 err="1"/>
              <a:t>Mevâlî</a:t>
            </a:r>
            <a:r>
              <a:rPr lang="tr-TR" dirty="0"/>
              <a:t> ayaklanmış ve Hâris b. </a:t>
            </a:r>
            <a:r>
              <a:rPr lang="tr-TR" dirty="0" err="1"/>
              <a:t>Süreyc’in</a:t>
            </a:r>
            <a:r>
              <a:rPr lang="tr-TR" dirty="0"/>
              <a:t> bayrağı altında toplanmıştı. Hâris, etkisiz hale getirildi. </a:t>
            </a:r>
          </a:p>
        </p:txBody>
      </p:sp>
    </p:spTree>
    <p:extLst>
      <p:ext uri="{BB962C8B-B14F-4D97-AF65-F5344CB8AC3E}">
        <p14:creationId xmlns:p14="http://schemas.microsoft.com/office/powerpoint/2010/main" val="34978033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87624" y="404664"/>
            <a:ext cx="66247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HİŞAM B. ABDÜLMELİK </a:t>
            </a:r>
          </a:p>
          <a:p>
            <a:pPr lvl="0"/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Hişâm döneminde Endülüs valiliğine tayin edilen </a:t>
            </a:r>
            <a:r>
              <a:rPr lang="tr-TR" b="1" dirty="0"/>
              <a:t>Abdurrahman b. Abdullah</a:t>
            </a:r>
            <a:r>
              <a:rPr lang="tr-TR" dirty="0"/>
              <a:t>, </a:t>
            </a:r>
            <a:r>
              <a:rPr lang="tr-TR" i="1" dirty="0"/>
              <a:t>Fransa </a:t>
            </a:r>
            <a:r>
              <a:rPr lang="tr-TR" dirty="0"/>
              <a:t>üzerine yürüdü. Charles </a:t>
            </a:r>
            <a:r>
              <a:rPr lang="tr-TR" dirty="0" err="1"/>
              <a:t>Martel</a:t>
            </a:r>
            <a:r>
              <a:rPr lang="tr-TR" dirty="0"/>
              <a:t> kumandasındaki </a:t>
            </a:r>
            <a:r>
              <a:rPr lang="tr-TR" dirty="0" err="1"/>
              <a:t>Franklar’la</a:t>
            </a:r>
            <a:r>
              <a:rPr lang="tr-TR" dirty="0"/>
              <a:t> yaptığı savaşta (</a:t>
            </a:r>
            <a:r>
              <a:rPr lang="tr-TR" b="1" dirty="0" err="1"/>
              <a:t>Belâtüşşühedâ</a:t>
            </a:r>
            <a:r>
              <a:rPr lang="tr-TR" dirty="0"/>
              <a:t>) yenilerek </a:t>
            </a:r>
            <a:r>
              <a:rPr lang="tr-TR" dirty="0" err="1"/>
              <a:t>şehid</a:t>
            </a:r>
            <a:r>
              <a:rPr lang="tr-TR" dirty="0"/>
              <a:t> oldu.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Hişâm b. Abdülmelik zamanında Anadolu’dan (Bizans) pek çok yer fethedilmiştir. </a:t>
            </a:r>
            <a:r>
              <a:rPr lang="tr-TR" b="1" dirty="0"/>
              <a:t>Gürcistan </a:t>
            </a:r>
            <a:r>
              <a:rPr lang="tr-TR" dirty="0"/>
              <a:t>fethedilmiş ve halifenin kardeşi </a:t>
            </a:r>
            <a:r>
              <a:rPr lang="tr-TR" dirty="0" err="1"/>
              <a:t>Mesleme</a:t>
            </a:r>
            <a:r>
              <a:rPr lang="tr-TR" dirty="0"/>
              <a:t> </a:t>
            </a:r>
            <a:r>
              <a:rPr lang="tr-TR" b="1" dirty="0"/>
              <a:t>Dağıstan</a:t>
            </a:r>
            <a:r>
              <a:rPr lang="tr-TR" dirty="0"/>
              <a:t>’a yaptığı akınlarla bölgede İslâm hâkimiyetini kurmayı başarmıştır.</a:t>
            </a:r>
          </a:p>
          <a:p>
            <a:pPr lvl="0"/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Hişâm hilâfet merkezini </a:t>
            </a:r>
            <a:r>
              <a:rPr lang="tr-TR" dirty="0" err="1"/>
              <a:t>Dımaşk’tan</a:t>
            </a:r>
            <a:r>
              <a:rPr lang="tr-TR" dirty="0"/>
              <a:t> Fırat kenarındaki </a:t>
            </a:r>
            <a:r>
              <a:rPr lang="tr-TR" b="1" dirty="0" err="1"/>
              <a:t>Rusâfe</a:t>
            </a:r>
            <a:r>
              <a:rPr lang="tr-TR" dirty="0"/>
              <a:t> şehrine nakletti. </a:t>
            </a:r>
          </a:p>
          <a:p>
            <a:pPr lvl="0"/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Hişâm’ın</a:t>
            </a:r>
            <a:r>
              <a:rPr lang="tr-TR" dirty="0"/>
              <a:t> hilâfet yılları Emevî </a:t>
            </a:r>
            <a:r>
              <a:rPr lang="tr-TR" dirty="0" err="1"/>
              <a:t>hânedanının</a:t>
            </a:r>
            <a:r>
              <a:rPr lang="tr-TR" dirty="0"/>
              <a:t> </a:t>
            </a:r>
            <a:r>
              <a:rPr lang="tr-TR" b="1" dirty="0"/>
              <a:t>üçüncü yükselme dönemi</a:t>
            </a:r>
            <a:r>
              <a:rPr lang="tr-TR" dirty="0"/>
              <a:t> olarak değerlendirilir.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Ülkede istikrarı büyük ölçüde korumuştur. Devlet onun ölümünden kısa bir müddet sonra tam bir kargaşaya düştü ve </a:t>
            </a:r>
            <a:r>
              <a:rPr lang="tr-TR" dirty="0" err="1"/>
              <a:t>cihad</a:t>
            </a:r>
            <a:r>
              <a:rPr lang="tr-TR" dirty="0"/>
              <a:t> devleti olma vasfını kaybetti.</a:t>
            </a:r>
          </a:p>
        </p:txBody>
      </p:sp>
    </p:spTree>
    <p:extLst>
      <p:ext uri="{BB962C8B-B14F-4D97-AF65-F5344CB8AC3E}">
        <p14:creationId xmlns:p14="http://schemas.microsoft.com/office/powerpoint/2010/main" val="34102888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23088" y="1124744"/>
            <a:ext cx="581439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MERVÂN B. MUHAMMED (II. MERVAN)</a:t>
            </a:r>
          </a:p>
          <a:p>
            <a:pPr lvl="0"/>
            <a:endParaRPr lang="tr-TR" dirty="0"/>
          </a:p>
          <a:p>
            <a:pPr lvl="0"/>
            <a:endParaRPr lang="tr-TR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Harran</a:t>
            </a:r>
            <a:r>
              <a:rPr lang="tr-TR" dirty="0"/>
              <a:t>, Emevî Devleti’nin </a:t>
            </a:r>
            <a:r>
              <a:rPr lang="tr-TR" b="1" dirty="0"/>
              <a:t>başkent</a:t>
            </a:r>
            <a:r>
              <a:rPr lang="tr-TR" dirty="0"/>
              <a:t> oldu.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Horasan Valisi </a:t>
            </a:r>
            <a:r>
              <a:rPr lang="tr-TR" dirty="0" err="1"/>
              <a:t>Nasr</a:t>
            </a:r>
            <a:r>
              <a:rPr lang="tr-TR" dirty="0"/>
              <a:t> b. </a:t>
            </a:r>
            <a:r>
              <a:rPr lang="tr-TR" dirty="0" err="1"/>
              <a:t>Seyyâr’ın</a:t>
            </a:r>
            <a:r>
              <a:rPr lang="tr-TR" dirty="0"/>
              <a:t> bütün ikazlarına rağmen ilgilenemediği bu tehlike </a:t>
            </a:r>
            <a:r>
              <a:rPr lang="tr-TR" b="1" dirty="0"/>
              <a:t>Abbâsî ihtilâl</a:t>
            </a:r>
            <a:r>
              <a:rPr lang="tr-TR" dirty="0"/>
              <a:t> </a:t>
            </a:r>
            <a:r>
              <a:rPr lang="tr-TR" b="1" dirty="0"/>
              <a:t>hareketiydi.</a:t>
            </a:r>
            <a:r>
              <a:rPr lang="tr-TR" dirty="0"/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İranlı </a:t>
            </a:r>
            <a:r>
              <a:rPr lang="tr-TR" dirty="0" err="1"/>
              <a:t>mevâlî</a:t>
            </a:r>
            <a:r>
              <a:rPr lang="tr-TR" dirty="0"/>
              <a:t> tarafından desteklenen </a:t>
            </a:r>
            <a:r>
              <a:rPr lang="tr-TR" b="1" dirty="0"/>
              <a:t>Ebû Müslim-i </a:t>
            </a:r>
            <a:r>
              <a:rPr lang="tr-TR" b="1" dirty="0" err="1"/>
              <a:t>Horasânî</a:t>
            </a:r>
            <a:r>
              <a:rPr lang="tr-TR" dirty="0"/>
              <a:t>, siyah bayrağı açarak Abbâsî isyanını başlattı.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Abbâsî orduları Horasan’ın tamamını kontrol altına aldılar.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Bir süre sonra </a:t>
            </a:r>
            <a:r>
              <a:rPr lang="tr-TR" dirty="0" err="1"/>
              <a:t>Kûfe’yi</a:t>
            </a:r>
            <a:r>
              <a:rPr lang="tr-TR" dirty="0"/>
              <a:t> ele geçiren Abbâsî isyanının liderleri </a:t>
            </a:r>
            <a:r>
              <a:rPr lang="tr-TR" b="1" dirty="0" err="1"/>
              <a:t>Ebü’l</a:t>
            </a:r>
            <a:r>
              <a:rPr lang="tr-TR" b="1" dirty="0"/>
              <a:t>-Abbas es-</a:t>
            </a:r>
            <a:r>
              <a:rPr lang="tr-TR" b="1" dirty="0" err="1"/>
              <a:t>Seffâh</a:t>
            </a:r>
            <a:r>
              <a:rPr lang="tr-TR" dirty="0" err="1"/>
              <a:t>’ı</a:t>
            </a:r>
            <a:r>
              <a:rPr lang="tr-TR" dirty="0"/>
              <a:t> halife ilân ettiler </a:t>
            </a:r>
          </a:p>
        </p:txBody>
      </p:sp>
    </p:spTree>
    <p:extLst>
      <p:ext uri="{BB962C8B-B14F-4D97-AF65-F5344CB8AC3E}">
        <p14:creationId xmlns:p14="http://schemas.microsoft.com/office/powerpoint/2010/main" val="26626965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75656" y="1556792"/>
            <a:ext cx="612068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ZAP SUYU SAVAŞI</a:t>
            </a:r>
          </a:p>
          <a:p>
            <a:pPr algn="ctr"/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Abbâsîler’in</a:t>
            </a:r>
            <a:r>
              <a:rPr lang="tr-TR" dirty="0"/>
              <a:t> ilk halifesi olarak biat alan </a:t>
            </a:r>
            <a:r>
              <a:rPr lang="tr-TR" dirty="0" err="1"/>
              <a:t>Seffâh</a:t>
            </a:r>
            <a:r>
              <a:rPr lang="tr-TR" dirty="0"/>
              <a:t>, amcası Abdullah b. Ali b. Abdullah’ı bir ordunun başında </a:t>
            </a:r>
            <a:r>
              <a:rPr lang="tr-TR" dirty="0" err="1"/>
              <a:t>Mervân’a</a:t>
            </a:r>
            <a:r>
              <a:rPr lang="tr-TR" dirty="0"/>
              <a:t> karşı gönderdi.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Mervân</a:t>
            </a:r>
            <a:r>
              <a:rPr lang="tr-TR" dirty="0"/>
              <a:t>, </a:t>
            </a:r>
            <a:r>
              <a:rPr lang="tr-TR" b="1" dirty="0"/>
              <a:t>Büyük </a:t>
            </a:r>
            <a:r>
              <a:rPr lang="tr-TR" b="1" dirty="0" err="1"/>
              <a:t>Zap</a:t>
            </a:r>
            <a:r>
              <a:rPr lang="tr-TR" b="1" dirty="0"/>
              <a:t> suyunun</a:t>
            </a:r>
            <a:r>
              <a:rPr lang="tr-TR" dirty="0"/>
              <a:t> sol sahilinde Abbâsî ordusunu karşısında buldu ve </a:t>
            </a:r>
            <a:r>
              <a:rPr lang="tr-TR" dirty="0" err="1"/>
              <a:t>Mervân’ın</a:t>
            </a:r>
            <a:r>
              <a:rPr lang="tr-TR" dirty="0"/>
              <a:t> ağır hezimetiyle sonuçlandı.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Mervân</a:t>
            </a:r>
            <a:r>
              <a:rPr lang="tr-TR" dirty="0"/>
              <a:t>, Abbâsî kuvvetleriyle girdiği çatışma sırasında öldürüldü. Emevî Devleti tarihe karışmış oldu. </a:t>
            </a:r>
          </a:p>
        </p:txBody>
      </p:sp>
    </p:spTree>
    <p:extLst>
      <p:ext uri="{BB962C8B-B14F-4D97-AF65-F5344CB8AC3E}">
        <p14:creationId xmlns:p14="http://schemas.microsoft.com/office/powerpoint/2010/main" val="40012818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764704"/>
            <a:ext cx="7411336" cy="54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21002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19672" y="980728"/>
            <a:ext cx="626469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EMEVİLERİN YIKILMA SEBEPLERİ</a:t>
            </a:r>
          </a:p>
          <a:p>
            <a:r>
              <a:rPr lang="tr-TR" b="1" dirty="0"/>
              <a:t> </a:t>
            </a: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Mevali</a:t>
            </a:r>
            <a:r>
              <a:rPr lang="tr-TR" dirty="0"/>
              <a:t> Politikası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Kendi </a:t>
            </a:r>
            <a:r>
              <a:rPr lang="tr-TR" b="1" dirty="0"/>
              <a:t>soyundan</a:t>
            </a:r>
            <a:r>
              <a:rPr lang="tr-TR" dirty="0"/>
              <a:t> gelenleri üst kademelere yerleştirmeleri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Zevk ve </a:t>
            </a:r>
            <a:r>
              <a:rPr lang="tr-TR" b="1" dirty="0"/>
              <a:t>eğlenceye</a:t>
            </a:r>
            <a:r>
              <a:rPr lang="tr-TR" dirty="0"/>
              <a:t> dayalı bir hayat yaşamaları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Yöneticilerin </a:t>
            </a:r>
            <a:r>
              <a:rPr lang="tr-TR" b="1" dirty="0"/>
              <a:t>ilme</a:t>
            </a:r>
            <a:r>
              <a:rPr lang="tr-TR" dirty="0"/>
              <a:t> uzak durmaları (çünkü önde gelen birçok âlim mevali arasındandı)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Şii ve Haricilerin, </a:t>
            </a:r>
            <a:r>
              <a:rPr lang="tr-TR" dirty="0" err="1"/>
              <a:t>Emevilere</a:t>
            </a:r>
            <a:r>
              <a:rPr lang="tr-TR" dirty="0"/>
              <a:t> karşı ortak hareket etmeleri Hz. </a:t>
            </a:r>
            <a:r>
              <a:rPr lang="tr-TR" b="1" dirty="0"/>
              <a:t>Hüseyin’in</a:t>
            </a:r>
            <a:r>
              <a:rPr lang="tr-TR" dirty="0"/>
              <a:t> şehadeti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Veraset</a:t>
            </a:r>
            <a:r>
              <a:rPr lang="tr-TR" dirty="0"/>
              <a:t> kuralı </a:t>
            </a:r>
          </a:p>
        </p:txBody>
      </p:sp>
    </p:spTree>
    <p:extLst>
      <p:ext uri="{BB962C8B-B14F-4D97-AF65-F5344CB8AC3E}">
        <p14:creationId xmlns:p14="http://schemas.microsoft.com/office/powerpoint/2010/main" val="2751335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250552" y="1582341"/>
            <a:ext cx="505775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EMEVİLERİN YIKILMA SEBEPLERİ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Aşiretçilik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Medine’nin işgali ve Kâbe’nin kuşatılması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Fetihlerin durmasıyla gelen </a:t>
            </a:r>
            <a:r>
              <a:rPr lang="tr-TR" b="1" dirty="0"/>
              <a:t>ekonomik</a:t>
            </a:r>
            <a:r>
              <a:rPr lang="tr-TR" dirty="0"/>
              <a:t> zayıflık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Yöneticilerin gaza ve cihat ruhundan uzaklaşarak savurgan yaklaşım sergilemeleri ve </a:t>
            </a:r>
            <a:r>
              <a:rPr lang="tr-TR" b="1" dirty="0"/>
              <a:t>merkezi</a:t>
            </a:r>
            <a:r>
              <a:rPr lang="tr-TR" dirty="0"/>
              <a:t> otoritenin zayıflaması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Baskıcı</a:t>
            </a:r>
            <a:r>
              <a:rPr lang="tr-TR" dirty="0"/>
              <a:t> politikaları ile halkın desteğini alamaması</a:t>
            </a:r>
          </a:p>
        </p:txBody>
      </p:sp>
    </p:spTree>
    <p:extLst>
      <p:ext uri="{BB962C8B-B14F-4D97-AF65-F5344CB8AC3E}">
        <p14:creationId xmlns:p14="http://schemas.microsoft.com/office/powerpoint/2010/main" val="4110778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43056" y="980728"/>
            <a:ext cx="67687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YEZİD BİN MUAVİYE (I. YEZİD)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b="1" dirty="0"/>
              <a:t> </a:t>
            </a: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Muaviye, oğlunu veliahtlığa hazırlamak amacıyla önemli görevlere getirdi. Ashabın ileri gelenlerinden bazılarının katıldığı ilk İstanbul kuşatmasında oğlunu </a:t>
            </a:r>
            <a:r>
              <a:rPr lang="tr-TR" b="1" dirty="0"/>
              <a:t>komutan</a:t>
            </a:r>
            <a:r>
              <a:rPr lang="tr-TR" dirty="0"/>
              <a:t>, 671 yılında da </a:t>
            </a:r>
            <a:r>
              <a:rPr lang="tr-TR" b="1" dirty="0"/>
              <a:t>hac </a:t>
            </a:r>
            <a:r>
              <a:rPr lang="tr-TR" b="1" dirty="0" err="1"/>
              <a:t>emîri</a:t>
            </a:r>
            <a:r>
              <a:rPr lang="tr-TR" dirty="0"/>
              <a:t> tayin etti. </a:t>
            </a:r>
          </a:p>
          <a:p>
            <a:pPr lvl="0"/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Yezid bin Muaviye, hilafetin saltanata dönüştürülme sürecinin </a:t>
            </a:r>
            <a:r>
              <a:rPr lang="tr-TR" b="1" dirty="0"/>
              <a:t>ilk</a:t>
            </a:r>
            <a:r>
              <a:rPr lang="tr-TR" dirty="0"/>
              <a:t> halifesidir.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Yezid’in hilafetini kabul etmeyenler, etkin bir mücadeleye girişmişlerdir. Bunlardan biri, Hz. Hüseyin’i ısrarla </a:t>
            </a:r>
            <a:r>
              <a:rPr lang="tr-TR" dirty="0" err="1"/>
              <a:t>Kûfe’ye</a:t>
            </a:r>
            <a:r>
              <a:rPr lang="tr-TR" dirty="0"/>
              <a:t> davet edenlerdir.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Hüseyin’i yalnız bırakarak yakınları ile </a:t>
            </a:r>
            <a:r>
              <a:rPr lang="tr-TR" b="1" dirty="0" err="1"/>
              <a:t>Kerbelâ</a:t>
            </a:r>
            <a:r>
              <a:rPr lang="tr-TR" dirty="0" err="1"/>
              <a:t>’da</a:t>
            </a:r>
            <a:r>
              <a:rPr lang="tr-TR" dirty="0"/>
              <a:t> Vali </a:t>
            </a:r>
            <a:r>
              <a:rPr lang="tr-TR" b="1" dirty="0"/>
              <a:t>Ubeydullah b. </a:t>
            </a:r>
            <a:r>
              <a:rPr lang="tr-TR" b="1" dirty="0" err="1"/>
              <a:t>Ziyâd</a:t>
            </a:r>
            <a:r>
              <a:rPr lang="tr-TR" dirty="0"/>
              <a:t> tarafından </a:t>
            </a:r>
            <a:r>
              <a:rPr lang="tr-TR" dirty="0" err="1"/>
              <a:t>şehid</a:t>
            </a:r>
            <a:r>
              <a:rPr lang="tr-TR" dirty="0"/>
              <a:t> edilmelerine sebep olmuşlardır. </a:t>
            </a:r>
          </a:p>
        </p:txBody>
      </p:sp>
    </p:spTree>
    <p:extLst>
      <p:ext uri="{BB962C8B-B14F-4D97-AF65-F5344CB8AC3E}">
        <p14:creationId xmlns:p14="http://schemas.microsoft.com/office/powerpoint/2010/main" val="26532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842670"/>
            <a:ext cx="8465583" cy="500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6533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547664" y="836712"/>
            <a:ext cx="61926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tr-TR" b="1" dirty="0">
                <a:solidFill>
                  <a:srgbClr val="FF0000"/>
                </a:solidFill>
              </a:rPr>
              <a:t>HARRE OLAYI / MEDİNE</a:t>
            </a:r>
          </a:p>
          <a:p>
            <a:pPr lvl="0"/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Yezid, </a:t>
            </a:r>
            <a:r>
              <a:rPr lang="tr-TR" dirty="0" err="1"/>
              <a:t>Kerbelâ</a:t>
            </a:r>
            <a:r>
              <a:rPr lang="tr-TR" dirty="0"/>
              <a:t> olayından sonra ayaklanan Medineliler üzerine bir ordu gönderdi.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Medine’deki grupların başında </a:t>
            </a:r>
            <a:r>
              <a:rPr lang="tr-TR" b="1" dirty="0"/>
              <a:t>Abdullah b. </a:t>
            </a:r>
            <a:r>
              <a:rPr lang="tr-TR" b="1" dirty="0" err="1"/>
              <a:t>Hanzala</a:t>
            </a:r>
            <a:r>
              <a:rPr lang="tr-TR" b="1" dirty="0"/>
              <a:t> </a:t>
            </a:r>
            <a:r>
              <a:rPr lang="tr-TR" dirty="0"/>
              <a:t>bulunuyordu.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Bu ordu, Emevi yönetimine isyan eden Medinelileri yenilgiye uğrattı (63/682). </a:t>
            </a:r>
            <a:r>
              <a:rPr lang="tr-TR" dirty="0" err="1"/>
              <a:t>Medinedeki</a:t>
            </a:r>
            <a:r>
              <a:rPr lang="tr-TR" dirty="0"/>
              <a:t> bütün ileri gelenler öldürüldü.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Yezid’in komutanı </a:t>
            </a:r>
            <a:r>
              <a:rPr lang="tr-TR" b="1" dirty="0"/>
              <a:t>Müslim b. Ukbe</a:t>
            </a:r>
            <a:r>
              <a:rPr lang="tr-TR" dirty="0"/>
              <a:t>, askerlerini serbest bırakınca, askerler şehri yağmaladılar.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Medine’de birçok çirkin iş gerçekleştirdiler. Bu süre içinde Mescid-i Nebî’de üç gün cemaatle namaz kılınamamıştır.</a:t>
            </a:r>
          </a:p>
        </p:txBody>
      </p:sp>
    </p:spTree>
    <p:extLst>
      <p:ext uri="{BB962C8B-B14F-4D97-AF65-F5344CB8AC3E}">
        <p14:creationId xmlns:p14="http://schemas.microsoft.com/office/powerpoint/2010/main" val="415038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4"/>
            <a:ext cx="7848854" cy="50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5788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64192" y="1124744"/>
            <a:ext cx="61881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tr-TR" b="1" dirty="0">
                <a:solidFill>
                  <a:srgbClr val="FF0000"/>
                </a:solidFill>
              </a:rPr>
              <a:t>I. MEKKE KUŞATMASI (683)</a:t>
            </a:r>
          </a:p>
          <a:p>
            <a:pPr lvl="0"/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Harre olayından sonra, Yezid’in ordusu Mekke’ye yöneldi. Ordu komutanı Müslim b. Ukbe’nin yolda ölmesi üzerine, yerine </a:t>
            </a:r>
            <a:r>
              <a:rPr lang="tr-TR" b="1" dirty="0" err="1"/>
              <a:t>Husayn</a:t>
            </a:r>
            <a:r>
              <a:rPr lang="tr-TR" b="1" dirty="0"/>
              <a:t> b. </a:t>
            </a:r>
            <a:r>
              <a:rPr lang="tr-TR" b="1" dirty="0" err="1"/>
              <a:t>Nümeyr</a:t>
            </a:r>
            <a:r>
              <a:rPr lang="tr-TR" dirty="0"/>
              <a:t> Mekke’yi kuşattı.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Abdullah b. </a:t>
            </a:r>
            <a:r>
              <a:rPr lang="tr-TR" b="1" dirty="0" err="1"/>
              <a:t>Zübeyr</a:t>
            </a:r>
            <a:r>
              <a:rPr lang="tr-TR" dirty="0"/>
              <a:t>, Kâbe’ye sığınmak zorunda kaldı. Kuşatma bir müddet karşılıklı mübareze şeklinde devam etti.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Mancınıklarla atılan taşlar, Kâbe’nin </a:t>
            </a:r>
            <a:r>
              <a:rPr lang="tr-TR" b="1" dirty="0"/>
              <a:t>örtüsünün</a:t>
            </a:r>
            <a:r>
              <a:rPr lang="tr-TR" dirty="0"/>
              <a:t> parçalanmasına, atılan ateşli bir mızrak ise hem örtünün hem de Kâbe’nin ahşap kısmının tamamen yanmasına sebep oldu.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Savaşmanın ve kan dökmenin haram olduğu Kâbe tahrip edilmiş oldu. İki ay kadar süren kuşatma, </a:t>
            </a:r>
            <a:r>
              <a:rPr lang="tr-TR" b="1" dirty="0"/>
              <a:t>Yezid’in ölümü </a:t>
            </a:r>
            <a:r>
              <a:rPr lang="tr-TR" dirty="0"/>
              <a:t>üzerine kaldırıldı. </a:t>
            </a:r>
          </a:p>
        </p:txBody>
      </p:sp>
    </p:spTree>
    <p:extLst>
      <p:ext uri="{BB962C8B-B14F-4D97-AF65-F5344CB8AC3E}">
        <p14:creationId xmlns:p14="http://schemas.microsoft.com/office/powerpoint/2010/main" val="792288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31640" y="1052736"/>
            <a:ext cx="65527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tr-TR" b="1" dirty="0">
                <a:solidFill>
                  <a:srgbClr val="FF0000"/>
                </a:solidFill>
              </a:rPr>
              <a:t>TEVVABUN HAREKETİ</a:t>
            </a:r>
          </a:p>
          <a:p>
            <a:pPr lvl="0"/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Emeviler'den H</a:t>
            </a:r>
            <a:r>
              <a:rPr lang="en-US" dirty="0"/>
              <a:t>ü</a:t>
            </a:r>
            <a:r>
              <a:rPr lang="tr-TR" dirty="0" err="1"/>
              <a:t>seyin'in</a:t>
            </a:r>
            <a:r>
              <a:rPr lang="tr-TR" dirty="0"/>
              <a:t> intikamını almak i</a:t>
            </a:r>
            <a:r>
              <a:rPr lang="en-US" dirty="0" err="1"/>
              <a:t>çi</a:t>
            </a:r>
            <a:r>
              <a:rPr lang="tr-TR" dirty="0"/>
              <a:t>n canlarını feda etme pahasına, </a:t>
            </a:r>
            <a:r>
              <a:rPr lang="tr-TR" b="1" dirty="0"/>
              <a:t>S</a:t>
            </a:r>
            <a:r>
              <a:rPr lang="en-US" b="1" dirty="0"/>
              <a:t>ü</a:t>
            </a:r>
            <a:r>
              <a:rPr lang="tr-TR" b="1" dirty="0" err="1"/>
              <a:t>leyman</a:t>
            </a:r>
            <a:r>
              <a:rPr lang="tr-TR" b="1" dirty="0"/>
              <a:t> b. </a:t>
            </a:r>
            <a:r>
              <a:rPr lang="tr-TR" b="1" dirty="0" err="1"/>
              <a:t>Surad</a:t>
            </a:r>
            <a:r>
              <a:rPr lang="tr-TR" dirty="0"/>
              <a:t> </a:t>
            </a:r>
            <a:r>
              <a:rPr lang="tr-TR" b="1" dirty="0"/>
              <a:t>el-</a:t>
            </a:r>
            <a:r>
              <a:rPr lang="tr-TR" b="1" dirty="0" err="1"/>
              <a:t>Huzai</a:t>
            </a:r>
            <a:r>
              <a:rPr lang="tr-TR" dirty="0"/>
              <a:t> tarafından sevk ve idare edilen </a:t>
            </a:r>
            <a:r>
              <a:rPr lang="tr-TR" b="1" dirty="0" err="1"/>
              <a:t>Tevvabun</a:t>
            </a:r>
            <a:r>
              <a:rPr lang="tr-TR" b="1" dirty="0"/>
              <a:t> (t</a:t>
            </a:r>
            <a:r>
              <a:rPr lang="en-US" b="1" dirty="0"/>
              <a:t>ö</a:t>
            </a:r>
            <a:r>
              <a:rPr lang="tr-TR" b="1" dirty="0" err="1"/>
              <a:t>vbekârlar</a:t>
            </a:r>
            <a:r>
              <a:rPr lang="tr-TR" b="1" dirty="0"/>
              <a:t>)</a:t>
            </a:r>
            <a:r>
              <a:rPr lang="tr-TR" dirty="0"/>
              <a:t> adıyla bir hareket başlatıldı.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Kufe'den</a:t>
            </a:r>
            <a:r>
              <a:rPr lang="tr-TR" dirty="0"/>
              <a:t> ayrılan d</a:t>
            </a:r>
            <a:r>
              <a:rPr lang="en-US" dirty="0"/>
              <a:t>ö</a:t>
            </a:r>
            <a:r>
              <a:rPr lang="tr-TR" dirty="0" err="1"/>
              <a:t>rt</a:t>
            </a:r>
            <a:r>
              <a:rPr lang="tr-TR" dirty="0"/>
              <a:t> bin civarında g</a:t>
            </a:r>
            <a:r>
              <a:rPr lang="en-US" dirty="0"/>
              <a:t>ö</a:t>
            </a:r>
            <a:r>
              <a:rPr lang="tr-TR" dirty="0"/>
              <a:t>n</a:t>
            </a:r>
            <a:r>
              <a:rPr lang="en-US" dirty="0"/>
              <a:t>ü</a:t>
            </a:r>
            <a:r>
              <a:rPr lang="tr-TR" dirty="0" err="1"/>
              <a:t>ll</a:t>
            </a:r>
            <a:r>
              <a:rPr lang="en-US" dirty="0"/>
              <a:t>ü</a:t>
            </a:r>
            <a:r>
              <a:rPr lang="tr-TR" dirty="0"/>
              <a:t>, </a:t>
            </a:r>
            <a:r>
              <a:rPr lang="tr-TR" b="1" dirty="0"/>
              <a:t>'</a:t>
            </a:r>
            <a:r>
              <a:rPr lang="tr-TR" b="1" dirty="0" err="1"/>
              <a:t>Ayn</a:t>
            </a:r>
            <a:r>
              <a:rPr lang="en-US" b="1" dirty="0"/>
              <a:t>ü</a:t>
            </a:r>
            <a:r>
              <a:rPr lang="tr-TR" b="1" dirty="0"/>
              <a:t>'l-Verde</a:t>
            </a:r>
            <a:r>
              <a:rPr lang="tr-TR" dirty="0"/>
              <a:t> yakınlarında Emevi ordusuyla karşılaştı.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Ubeydullah b. </a:t>
            </a:r>
            <a:r>
              <a:rPr lang="tr-TR" b="1" dirty="0" err="1"/>
              <a:t>Ziyâd</a:t>
            </a:r>
            <a:r>
              <a:rPr lang="tr-TR" dirty="0"/>
              <a:t>, Hz. Hüseyin’in katili ilan edildi. </a:t>
            </a:r>
            <a:r>
              <a:rPr lang="tr-TR" dirty="0" err="1"/>
              <a:t>Tevvâbîn’in</a:t>
            </a:r>
            <a:r>
              <a:rPr lang="tr-TR" dirty="0"/>
              <a:t> birinci hedefi oldu.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Ubeydullah emrindeki birliklerle </a:t>
            </a:r>
            <a:r>
              <a:rPr lang="tr-TR" b="1" dirty="0" err="1"/>
              <a:t>Aynülverde</a:t>
            </a:r>
            <a:r>
              <a:rPr lang="tr-TR" b="1" dirty="0"/>
              <a:t> Savaşı’</a:t>
            </a:r>
            <a:r>
              <a:rPr lang="tr-TR" dirty="0"/>
              <a:t>nda </a:t>
            </a:r>
            <a:r>
              <a:rPr lang="tr-TR" dirty="0" err="1"/>
              <a:t>Tevvâbîn</a:t>
            </a:r>
            <a:r>
              <a:rPr lang="tr-TR" dirty="0"/>
              <a:t> ordusunu ağır bir yenilgiye uğrattı, </a:t>
            </a:r>
            <a:r>
              <a:rPr lang="tr-TR" b="1" dirty="0"/>
              <a:t>Süleyman b. </a:t>
            </a:r>
            <a:r>
              <a:rPr lang="tr-TR" b="1" dirty="0" err="1"/>
              <a:t>Surad</a:t>
            </a:r>
            <a:r>
              <a:rPr lang="tr-TR" b="1" dirty="0"/>
              <a:t> </a:t>
            </a:r>
            <a:r>
              <a:rPr lang="tr-TR" dirty="0"/>
              <a:t>ve çok sayıda taraftarı öldürüldü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6534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92696"/>
            <a:ext cx="7213139" cy="54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243660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5444</TotalTime>
  <Words>1592</Words>
  <Application>Microsoft Office PowerPoint</Application>
  <PresentationFormat>Ekran Gösterisi (4:3)</PresentationFormat>
  <Paragraphs>215</Paragraphs>
  <Slides>29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2" baseType="lpstr">
      <vt:lpstr>Arial</vt:lpstr>
      <vt:lpstr>Calibri</vt:lpstr>
      <vt:lpstr>Ofis Teması</vt:lpstr>
      <vt:lpstr>İSLAM TARİHİ DERS ANLATIMI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TARİHİ DERS ANLATIMI </dc:title>
  <dc:creator>ADEM</dc:creator>
  <cp:lastModifiedBy>adem Ç</cp:lastModifiedBy>
  <cp:revision>58</cp:revision>
  <dcterms:created xsi:type="dcterms:W3CDTF">2023-03-31T07:46:00Z</dcterms:created>
  <dcterms:modified xsi:type="dcterms:W3CDTF">2025-06-14T16:16:19Z</dcterms:modified>
</cp:coreProperties>
</file>