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82" r:id="rId6"/>
    <p:sldId id="262" r:id="rId7"/>
    <p:sldId id="284" r:id="rId8"/>
    <p:sldId id="264" r:id="rId9"/>
    <p:sldId id="266" r:id="rId10"/>
    <p:sldId id="268" r:id="rId11"/>
    <p:sldId id="278" r:id="rId12"/>
    <p:sldId id="269" r:id="rId13"/>
    <p:sldId id="270" r:id="rId14"/>
    <p:sldId id="271" r:id="rId15"/>
    <p:sldId id="272" r:id="rId16"/>
    <p:sldId id="285" r:id="rId17"/>
    <p:sldId id="273" r:id="rId18"/>
    <p:sldId id="279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4660"/>
  </p:normalViewPr>
  <p:slideViewPr>
    <p:cSldViewPr>
      <p:cViewPr varScale="1">
        <p:scale>
          <a:sx n="79" d="100"/>
          <a:sy n="79" d="100"/>
        </p:scale>
        <p:origin x="1603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14.06.2025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268760"/>
            <a:ext cx="7772400" cy="1470025"/>
          </a:xfrm>
        </p:spPr>
        <p:txBody>
          <a:bodyPr/>
          <a:lstStyle/>
          <a:p>
            <a:pPr algn="l"/>
            <a:r>
              <a:rPr lang="tr-TR" b="1" dirty="0">
                <a:solidFill>
                  <a:srgbClr val="7030A0"/>
                </a:solidFill>
              </a:rPr>
              <a:t>İSLAM TARİHİ DERS ANLATIMI</a:t>
            </a:r>
            <a:br>
              <a:rPr lang="tr-TR" b="1" dirty="0">
                <a:solidFill>
                  <a:srgbClr val="7030A0"/>
                </a:solidFill>
              </a:rPr>
            </a:br>
            <a:endParaRPr lang="tr-TR" b="1" dirty="0">
              <a:solidFill>
                <a:srgbClr val="7030A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/>
          </a:p>
          <a:p>
            <a:pPr algn="r"/>
            <a:r>
              <a:rPr lang="tr-TR" sz="2800" b="1" dirty="0">
                <a:solidFill>
                  <a:srgbClr val="FF0000"/>
                </a:solidFill>
              </a:rPr>
              <a:t>ADEM ÇOBAN – TAHAYYÜL YAYINLARI</a:t>
            </a:r>
          </a:p>
          <a:p>
            <a:pPr algn="r"/>
            <a:endParaRPr lang="tr-TR" b="1" dirty="0"/>
          </a:p>
        </p:txBody>
      </p:sp>
      <p:sp>
        <p:nvSpPr>
          <p:cNvPr id="4" name="Dikdörtgen 3"/>
          <p:cNvSpPr/>
          <p:nvPr/>
        </p:nvSpPr>
        <p:spPr>
          <a:xfrm>
            <a:off x="3851920" y="2420888"/>
            <a:ext cx="457284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endParaRPr lang="tr-TR" sz="2800" b="1" dirty="0">
              <a:solidFill>
                <a:srgbClr val="00B0F0"/>
              </a:solidFill>
            </a:endParaRPr>
          </a:p>
          <a:p>
            <a:pPr algn="r"/>
            <a:r>
              <a:rPr lang="tr-TR" sz="2800" b="1" dirty="0">
                <a:solidFill>
                  <a:srgbClr val="00B0F0"/>
                </a:solidFill>
              </a:rPr>
              <a:t>ENDÜLÜS EMEVİ DÖNEMİ</a:t>
            </a:r>
          </a:p>
          <a:p>
            <a:pPr algn="r"/>
            <a:endParaRPr lang="tr-TR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64226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547664" y="1340768"/>
            <a:ext cx="660648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dirty="0">
                <a:solidFill>
                  <a:srgbClr val="FF0000"/>
                </a:solidFill>
              </a:rPr>
              <a:t>MÜLÛKÜ’T-TAVÂİF (1031-1090)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dönemde Endülüs’te yaşanan siyasî olayların en önemlilerinden biri </a:t>
            </a:r>
            <a:r>
              <a:rPr lang="tr-TR" b="1" dirty="0" err="1"/>
              <a:t>mülûkü’t-tavâif</a:t>
            </a:r>
            <a:r>
              <a:rPr lang="tr-TR" dirty="0"/>
              <a:t> arasında başlayan ve kıyasıya devam eden savaşlardır.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durum Müslümanların gittikçe zayıf düşmesine sebep oldu ve Hristiyan krallıklarının “</a:t>
            </a:r>
            <a:r>
              <a:rPr lang="tr-TR" b="1" dirty="0" err="1"/>
              <a:t>reconquista</a:t>
            </a:r>
            <a:r>
              <a:rPr lang="tr-TR" dirty="0" err="1"/>
              <a:t>”yı</a:t>
            </a:r>
            <a:r>
              <a:rPr lang="tr-TR" dirty="0"/>
              <a:t> gerçekleştirmeleri için bir fırsat teşkil etti.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 Müslümanları, ancak </a:t>
            </a:r>
            <a:r>
              <a:rPr lang="tr-TR" b="1" dirty="0" err="1"/>
              <a:t>Tuleytula</a:t>
            </a:r>
            <a:r>
              <a:rPr lang="tr-TR" dirty="0" err="1"/>
              <a:t>’nın</a:t>
            </a:r>
            <a:r>
              <a:rPr lang="tr-TR" dirty="0"/>
              <a:t> beklenmedik kaybı karşısında “</a:t>
            </a:r>
            <a:r>
              <a:rPr lang="tr-TR" dirty="0" err="1"/>
              <a:t>reconquista</a:t>
            </a:r>
            <a:r>
              <a:rPr lang="tr-TR" dirty="0"/>
              <a:t>” tehlikesini idrak edebildiler.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Bazı </a:t>
            </a:r>
            <a:r>
              <a:rPr lang="tr-TR" dirty="0" err="1"/>
              <a:t>emîrler</a:t>
            </a:r>
            <a:r>
              <a:rPr lang="tr-TR" dirty="0"/>
              <a:t>, </a:t>
            </a:r>
            <a:r>
              <a:rPr lang="tr-TR" dirty="0" err="1"/>
              <a:t>ulemâ</a:t>
            </a:r>
            <a:r>
              <a:rPr lang="tr-TR" dirty="0"/>
              <a:t> ve halkın da teşvikiyle Kuzey Afrika’da hüküm süren </a:t>
            </a:r>
            <a:r>
              <a:rPr lang="tr-TR" b="1" dirty="0" err="1"/>
              <a:t>Murâbıtlar</a:t>
            </a:r>
            <a:r>
              <a:rPr lang="tr-TR" dirty="0" err="1"/>
              <a:t>’dan</a:t>
            </a:r>
            <a:r>
              <a:rPr lang="tr-TR" dirty="0"/>
              <a:t> yardım istemek zorunda kaldılar.</a:t>
            </a:r>
          </a:p>
        </p:txBody>
      </p:sp>
    </p:spTree>
    <p:extLst>
      <p:ext uri="{BB962C8B-B14F-4D97-AF65-F5344CB8AC3E}">
        <p14:creationId xmlns:p14="http://schemas.microsoft.com/office/powerpoint/2010/main" val="2879075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620688"/>
            <a:ext cx="6502041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823530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331640" y="612845"/>
            <a:ext cx="698477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4. MURÂBITLAR DÖNEMİ (1090-1147)</a:t>
            </a:r>
          </a:p>
          <a:p>
            <a:pPr algn="ctr"/>
            <a:endParaRPr lang="tr-TR" dirty="0">
              <a:solidFill>
                <a:srgbClr val="FF0000"/>
              </a:solidFill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ZELLÂKA SAVAŞI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Murâbıtlar’ın hükümdarı </a:t>
            </a:r>
            <a:r>
              <a:rPr lang="tr-TR" b="1" dirty="0" err="1"/>
              <a:t>Yûsuf</a:t>
            </a:r>
            <a:r>
              <a:rPr lang="tr-TR" b="1" dirty="0"/>
              <a:t> b. </a:t>
            </a:r>
            <a:r>
              <a:rPr lang="tr-TR" b="1" dirty="0" err="1"/>
              <a:t>Tâşfîn</a:t>
            </a:r>
            <a:r>
              <a:rPr lang="tr-TR" dirty="0"/>
              <a:t>, </a:t>
            </a:r>
            <a:r>
              <a:rPr lang="tr-TR" dirty="0" err="1"/>
              <a:t>Tuleytula’nın</a:t>
            </a:r>
            <a:r>
              <a:rPr lang="tr-TR" dirty="0"/>
              <a:t> zaptından bir yıl sonra büyük bir orduyla Endülüs’e geçti.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VI. </a:t>
            </a:r>
            <a:r>
              <a:rPr lang="tr-TR" dirty="0" err="1"/>
              <a:t>Alfonso’yu</a:t>
            </a:r>
            <a:r>
              <a:rPr lang="tr-TR" dirty="0"/>
              <a:t> </a:t>
            </a:r>
            <a:r>
              <a:rPr lang="tr-TR" b="1" dirty="0" err="1"/>
              <a:t>Zellâka</a:t>
            </a:r>
            <a:r>
              <a:rPr lang="tr-TR" b="1" dirty="0"/>
              <a:t> Savaşı</a:t>
            </a:r>
            <a:r>
              <a:rPr lang="tr-TR" dirty="0"/>
              <a:t>’nda ağır bir yenilgiye uğrattı (1086). Bu zaferle Hristiyan yayılması bir süre için durdurulmuş oldu.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Yûsuf</a:t>
            </a:r>
            <a:r>
              <a:rPr lang="tr-TR" dirty="0"/>
              <a:t> b. </a:t>
            </a:r>
            <a:r>
              <a:rPr lang="tr-TR" dirty="0" err="1"/>
              <a:t>Tâşfîn</a:t>
            </a:r>
            <a:r>
              <a:rPr lang="tr-TR" dirty="0"/>
              <a:t>,  </a:t>
            </a:r>
            <a:r>
              <a:rPr lang="tr-TR" dirty="0" err="1"/>
              <a:t>emîrlere</a:t>
            </a:r>
            <a:r>
              <a:rPr lang="tr-TR" dirty="0"/>
              <a:t> </a:t>
            </a:r>
            <a:r>
              <a:rPr lang="tr-TR" b="1" dirty="0"/>
              <a:t>birleşmelerini</a:t>
            </a:r>
            <a:r>
              <a:rPr lang="tr-TR" dirty="0"/>
              <a:t> tavsiye ederek </a:t>
            </a:r>
            <a:r>
              <a:rPr lang="tr-TR" dirty="0" err="1"/>
              <a:t>Mağrib’e</a:t>
            </a:r>
            <a:r>
              <a:rPr lang="tr-TR" dirty="0"/>
              <a:t> geri döndü. Fakat </a:t>
            </a:r>
            <a:r>
              <a:rPr lang="tr-TR" dirty="0" err="1"/>
              <a:t>mülûkü’t-tavâifin</a:t>
            </a:r>
            <a:r>
              <a:rPr lang="tr-TR" dirty="0"/>
              <a:t> tekrar birbirleriyle mücadeleye girmesi üzerine Hristiyanlar </a:t>
            </a:r>
            <a:r>
              <a:rPr lang="tr-TR" b="1" dirty="0"/>
              <a:t>hücumlarını</a:t>
            </a:r>
            <a:r>
              <a:rPr lang="tr-TR" dirty="0"/>
              <a:t> yeniden başlattılar.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Yûsuf</a:t>
            </a:r>
            <a:r>
              <a:rPr lang="tr-TR" dirty="0"/>
              <a:t> b. </a:t>
            </a:r>
            <a:r>
              <a:rPr lang="tr-TR" dirty="0" err="1"/>
              <a:t>Tâşfîn</a:t>
            </a:r>
            <a:r>
              <a:rPr lang="tr-TR" dirty="0"/>
              <a:t> ikinci defa Endülüs’e geçti. </a:t>
            </a:r>
            <a:r>
              <a:rPr lang="tr-TR" dirty="0" err="1"/>
              <a:t>Fukahanın</a:t>
            </a:r>
            <a:r>
              <a:rPr lang="tr-TR" dirty="0"/>
              <a:t> teşvikiyle bütün Endülüs’e hâkim oldu ve burayı </a:t>
            </a:r>
            <a:r>
              <a:rPr lang="tr-TR" b="1" dirty="0" err="1"/>
              <a:t>Murâbıtlar</a:t>
            </a:r>
            <a:r>
              <a:rPr lang="tr-TR" b="1" dirty="0"/>
              <a:t> Devleti</a:t>
            </a:r>
            <a:r>
              <a:rPr lang="tr-TR" dirty="0"/>
              <a:t>’ne bağlı bir vilâyet haline getirdi. Hâkimiyeti yaklaşık altmış yıl sürdü.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İbn </a:t>
            </a:r>
            <a:r>
              <a:rPr lang="tr-TR" b="1" dirty="0" err="1"/>
              <a:t>Bacce</a:t>
            </a:r>
            <a:r>
              <a:rPr lang="tr-TR" dirty="0"/>
              <a:t>, Murabıtların sarayında vezirlik ve tabiplik yapmıştır. </a:t>
            </a:r>
          </a:p>
        </p:txBody>
      </p:sp>
    </p:spTree>
    <p:extLst>
      <p:ext uri="{BB962C8B-B14F-4D97-AF65-F5344CB8AC3E}">
        <p14:creationId xmlns:p14="http://schemas.microsoft.com/office/powerpoint/2010/main" val="18332874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688" y="836712"/>
            <a:ext cx="633670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İÇ KARIŞIKLIKLAR </a:t>
            </a:r>
          </a:p>
          <a:p>
            <a:pPr algn="ctr"/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Endülüslü </a:t>
            </a:r>
            <a:r>
              <a:rPr lang="tr-TR" dirty="0" err="1"/>
              <a:t>emîrlerin</a:t>
            </a:r>
            <a:r>
              <a:rPr lang="tr-TR" dirty="0"/>
              <a:t> </a:t>
            </a:r>
            <a:r>
              <a:rPr lang="tr-TR" dirty="0" err="1"/>
              <a:t>Murâbıtlar’a</a:t>
            </a:r>
            <a:r>
              <a:rPr lang="tr-TR" dirty="0"/>
              <a:t> olan desteklerini azaltmaları,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Halkın ağır vergiler karşısında bunalması,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Murâbıtlar’a</a:t>
            </a:r>
            <a:r>
              <a:rPr lang="tr-TR" dirty="0"/>
              <a:t> yardım eden </a:t>
            </a:r>
            <a:r>
              <a:rPr lang="tr-TR" dirty="0" err="1"/>
              <a:t>fukahadan</a:t>
            </a:r>
            <a:r>
              <a:rPr lang="tr-TR" dirty="0"/>
              <a:t> bazılarının tam aleyhte bir tavır takınması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Kuzey Afrika’da baş gösteren bazı iç huzursuzluklar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Hristiyanları üst üste yenilgiye uğratan ordular, bu defa üst üste bozguna uğramaya başladı.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Endülüs’ün imdadına yine bir başka Kuzey Afrika devleti olan </a:t>
            </a:r>
            <a:r>
              <a:rPr lang="tr-TR" b="1" dirty="0"/>
              <a:t>Muvahhidler</a:t>
            </a:r>
            <a:r>
              <a:rPr lang="tr-TR" dirty="0"/>
              <a:t> yetişti.</a:t>
            </a:r>
          </a:p>
        </p:txBody>
      </p:sp>
    </p:spTree>
    <p:extLst>
      <p:ext uri="{BB962C8B-B14F-4D97-AF65-F5344CB8AC3E}">
        <p14:creationId xmlns:p14="http://schemas.microsoft.com/office/powerpoint/2010/main" val="10637221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1028343"/>
            <a:ext cx="6552728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MUVAHHİDLER DÖNEMİ (1147-1229)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/>
              <a:t>Muhammed b. </a:t>
            </a:r>
            <a:r>
              <a:rPr lang="tr-TR" b="1" dirty="0" err="1"/>
              <a:t>Tumert</a:t>
            </a:r>
            <a:r>
              <a:rPr lang="tr-TR" dirty="0" err="1"/>
              <a:t>’in</a:t>
            </a:r>
            <a:r>
              <a:rPr lang="tr-TR" dirty="0"/>
              <a:t> mehdilik talebiyle öne çıktığı bu hareket, daha sonra Endülüs coğrafyasına bir asrı geçen bir süre hakim olan Muvahhidler Devleti’nin de </a:t>
            </a:r>
            <a:r>
              <a:rPr lang="tr-TR" b="1" dirty="0"/>
              <a:t>çekirdeğini</a:t>
            </a:r>
            <a:r>
              <a:rPr lang="tr-TR" dirty="0"/>
              <a:t> oluşturmuştu. 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İlk yıllarda birçok şehri tekrar ele geçirdiler.  Kuzey Afrika’ya geri dönmesinden sonraki yıllarda tekrar harekete geçen Hristiyanlar, Haçlı ordusuyla </a:t>
            </a:r>
            <a:r>
              <a:rPr lang="tr-TR" b="1" dirty="0" err="1"/>
              <a:t>Şilb</a:t>
            </a:r>
            <a:r>
              <a:rPr lang="tr-TR" dirty="0" err="1"/>
              <a:t>’i</a:t>
            </a:r>
            <a:r>
              <a:rPr lang="tr-TR" dirty="0"/>
              <a:t> işgal ettiler.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 err="1"/>
              <a:t>Muvahhidî</a:t>
            </a:r>
            <a:r>
              <a:rPr lang="tr-TR" dirty="0"/>
              <a:t> Hükümdarı </a:t>
            </a:r>
            <a:r>
              <a:rPr lang="tr-TR" b="1" dirty="0"/>
              <a:t>Ebû </a:t>
            </a:r>
            <a:r>
              <a:rPr lang="tr-TR" b="1" dirty="0" err="1"/>
              <a:t>Yûsuf</a:t>
            </a:r>
            <a:r>
              <a:rPr lang="tr-TR" b="1" dirty="0"/>
              <a:t> el-</a:t>
            </a:r>
            <a:r>
              <a:rPr lang="tr-TR" b="1" dirty="0" err="1"/>
              <a:t>Mansûr</a:t>
            </a:r>
            <a:r>
              <a:rPr lang="tr-TR" dirty="0"/>
              <a:t> bu defa Hristiyanların ilerleyişini durdurmak gayesiyle yeniden Endülüs’e geçti ve </a:t>
            </a:r>
            <a:r>
              <a:rPr lang="tr-TR" dirty="0" err="1"/>
              <a:t>Kastilya</a:t>
            </a:r>
            <a:r>
              <a:rPr lang="tr-TR" dirty="0"/>
              <a:t> kuvvetlerine karşı </a:t>
            </a:r>
            <a:r>
              <a:rPr lang="tr-TR" b="1" dirty="0"/>
              <a:t>parlak bir zafer</a:t>
            </a:r>
            <a:r>
              <a:rPr lang="tr-TR" dirty="0"/>
              <a:t> kazandı. </a:t>
            </a:r>
          </a:p>
        </p:txBody>
      </p:sp>
    </p:spTree>
    <p:extLst>
      <p:ext uri="{BB962C8B-B14F-4D97-AF65-F5344CB8AC3E}">
        <p14:creationId xmlns:p14="http://schemas.microsoft.com/office/powerpoint/2010/main" val="674139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908720"/>
            <a:ext cx="63367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İKĀB SAVAŞI 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Hristiyanlar, Müslümanların İspanya’da inisiyatifi yeniden ellerine geçirmekte olduklarını anladı. 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Papa III. </a:t>
            </a:r>
            <a:r>
              <a:rPr lang="tr-TR" b="1" dirty="0" err="1"/>
              <a:t>Innocent’in</a:t>
            </a:r>
            <a:r>
              <a:rPr lang="tr-TR" b="1" dirty="0"/>
              <a:t> çağrısı</a:t>
            </a:r>
            <a:r>
              <a:rPr lang="tr-TR" dirty="0"/>
              <a:t> üzerine büyük bir Haçlı ordusu teşkil edildi.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Haçlı ordusu, meşhur </a:t>
            </a:r>
            <a:r>
              <a:rPr lang="tr-TR" b="1" dirty="0" err="1"/>
              <a:t>İkāb</a:t>
            </a:r>
            <a:r>
              <a:rPr lang="tr-TR" dirty="0"/>
              <a:t> savaşında Ebû </a:t>
            </a:r>
            <a:r>
              <a:rPr lang="tr-TR" dirty="0" err="1"/>
              <a:t>Yûsuf</a:t>
            </a:r>
            <a:r>
              <a:rPr lang="tr-TR" dirty="0"/>
              <a:t> el-</a:t>
            </a:r>
            <a:r>
              <a:rPr lang="tr-TR" dirty="0" err="1"/>
              <a:t>Mansûr’un</a:t>
            </a:r>
            <a:r>
              <a:rPr lang="tr-TR" dirty="0"/>
              <a:t> yerine geçen oğlu </a:t>
            </a:r>
            <a:r>
              <a:rPr lang="tr-TR" b="1" dirty="0"/>
              <a:t>Nâsır-</a:t>
            </a:r>
            <a:r>
              <a:rPr lang="tr-TR" b="1" dirty="0" err="1"/>
              <a:t>Lidînillâh</a:t>
            </a:r>
            <a:r>
              <a:rPr lang="tr-TR" dirty="0" err="1"/>
              <a:t>’ın</a:t>
            </a:r>
            <a:r>
              <a:rPr lang="tr-TR" dirty="0"/>
              <a:t> kumandasındaki </a:t>
            </a:r>
            <a:r>
              <a:rPr lang="tr-TR" dirty="0" err="1"/>
              <a:t>Muvahhidî</a:t>
            </a:r>
            <a:r>
              <a:rPr lang="tr-TR" dirty="0"/>
              <a:t> ordusunu ağır bir </a:t>
            </a:r>
            <a:r>
              <a:rPr lang="tr-TR" b="1" dirty="0"/>
              <a:t>bozguna uğrattı</a:t>
            </a:r>
            <a:r>
              <a:rPr lang="tr-TR" dirty="0"/>
              <a:t>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mağlûbiyet, “</a:t>
            </a:r>
            <a:r>
              <a:rPr lang="tr-TR" dirty="0" err="1"/>
              <a:t>reconquista</a:t>
            </a:r>
            <a:r>
              <a:rPr lang="tr-TR" dirty="0"/>
              <a:t>” hareketinin </a:t>
            </a:r>
            <a:r>
              <a:rPr lang="tr-TR" b="1" dirty="0"/>
              <a:t>yeniden hızlı bir sürece girmesiyle</a:t>
            </a:r>
            <a:r>
              <a:rPr lang="tr-TR" dirty="0"/>
              <a:t> sonuçlandı.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1230’da </a:t>
            </a:r>
            <a:r>
              <a:rPr lang="tr-TR" dirty="0" err="1"/>
              <a:t>Kastilya</a:t>
            </a:r>
            <a:r>
              <a:rPr lang="tr-TR" dirty="0"/>
              <a:t> ve </a:t>
            </a:r>
            <a:r>
              <a:rPr lang="tr-TR" dirty="0" err="1"/>
              <a:t>Léon</a:t>
            </a:r>
            <a:r>
              <a:rPr lang="tr-TR" dirty="0"/>
              <a:t> krallıklarını birleşerek,  Endülüs ve Kuzey Afrika’daki bu durumu çok iyi değerlendirdiler ve tekrar hızlı bir istilâ harekâtı başlattılar. </a:t>
            </a:r>
          </a:p>
        </p:txBody>
      </p:sp>
    </p:spTree>
    <p:extLst>
      <p:ext uri="{BB962C8B-B14F-4D97-AF65-F5344CB8AC3E}">
        <p14:creationId xmlns:p14="http://schemas.microsoft.com/office/powerpoint/2010/main" val="3699096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908720"/>
            <a:ext cx="6567600" cy="46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666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762026"/>
            <a:ext cx="61926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GIRNATA BENÎ AHMER EMİRLİĞİ (NASRÎLER)</a:t>
            </a:r>
          </a:p>
          <a:p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Hristiyanların istilâ hamlesinden sadece, </a:t>
            </a:r>
            <a:r>
              <a:rPr lang="tr-TR" b="1" dirty="0"/>
              <a:t>Muhammed b. </a:t>
            </a:r>
            <a:r>
              <a:rPr lang="tr-TR" b="1" dirty="0" err="1"/>
              <a:t>Ahmer</a:t>
            </a:r>
            <a:r>
              <a:rPr lang="tr-TR" b="1" dirty="0"/>
              <a:t> </a:t>
            </a:r>
            <a:r>
              <a:rPr lang="tr-TR" dirty="0"/>
              <a:t>tarafından </a:t>
            </a:r>
            <a:r>
              <a:rPr lang="tr-TR" b="1" i="1" dirty="0" err="1"/>
              <a:t>Gırnata</a:t>
            </a:r>
            <a:r>
              <a:rPr lang="tr-TR" dirty="0" err="1"/>
              <a:t>’da</a:t>
            </a:r>
            <a:r>
              <a:rPr lang="tr-TR" dirty="0"/>
              <a:t> kurulan ve hüküm süren </a:t>
            </a:r>
            <a:r>
              <a:rPr lang="tr-TR" b="1" dirty="0" err="1"/>
              <a:t>Nasrîler</a:t>
            </a:r>
            <a:r>
              <a:rPr lang="tr-TR" b="1" dirty="0"/>
              <a:t> (Benî </a:t>
            </a:r>
            <a:r>
              <a:rPr lang="tr-TR" b="1" dirty="0" err="1"/>
              <a:t>Ahmer</a:t>
            </a:r>
            <a:r>
              <a:rPr lang="tr-TR" b="1" dirty="0"/>
              <a:t>)</a:t>
            </a:r>
            <a:r>
              <a:rPr lang="tr-TR" dirty="0"/>
              <a:t> kurtulabildi.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Hem Endülüs’te İslâm hâkimiyetinin </a:t>
            </a:r>
            <a:r>
              <a:rPr lang="tr-TR" b="1" dirty="0"/>
              <a:t>son temsilcisi</a:t>
            </a:r>
            <a:r>
              <a:rPr lang="tr-TR" dirty="0"/>
              <a:t> olması, hem de </a:t>
            </a:r>
            <a:r>
              <a:rPr lang="tr-TR" b="1" dirty="0" err="1"/>
              <a:t>Elhamra</a:t>
            </a:r>
            <a:r>
              <a:rPr lang="tr-TR" b="1" dirty="0"/>
              <a:t> Sarayı</a:t>
            </a:r>
            <a:r>
              <a:rPr lang="tr-TR" dirty="0"/>
              <a:t> gibi İslâm mimarisinin en güzel örneklerini verdiği bir dönemi temsil etmesi açısından tarihte seçkin bir yere sahiptir.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“</a:t>
            </a:r>
            <a:r>
              <a:rPr lang="tr-TR" b="1" dirty="0" err="1"/>
              <a:t>Reconquista</a:t>
            </a:r>
            <a:r>
              <a:rPr lang="tr-TR" dirty="0"/>
              <a:t>” hareketi için Hristiyanlar, belli başlı şehirlerinin tamamını ele geçirdi.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dirty="0"/>
              <a:t>Sıra </a:t>
            </a:r>
            <a:r>
              <a:rPr lang="tr-TR" dirty="0" err="1"/>
              <a:t>Gırnata’ya</a:t>
            </a:r>
            <a:r>
              <a:rPr lang="tr-TR" dirty="0"/>
              <a:t> geldiğinde Müslümanlar teslim olmak zorunda kaldılar. Böylece İslâm hâkimiyetinin Endülüs’teki </a:t>
            </a:r>
            <a:r>
              <a:rPr lang="tr-TR" b="1" dirty="0"/>
              <a:t>en son kalesi</a:t>
            </a:r>
            <a:r>
              <a:rPr lang="tr-TR" dirty="0"/>
              <a:t> de düşmüş oldu. </a:t>
            </a:r>
          </a:p>
        </p:txBody>
      </p:sp>
    </p:spTree>
    <p:extLst>
      <p:ext uri="{BB962C8B-B14F-4D97-AF65-F5344CB8AC3E}">
        <p14:creationId xmlns:p14="http://schemas.microsoft.com/office/powerpoint/2010/main" val="2059888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764704"/>
            <a:ext cx="5989565" cy="504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2165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3608" y="751344"/>
            <a:ext cx="691276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b="1" dirty="0">
                <a:solidFill>
                  <a:srgbClr val="FF0000"/>
                </a:solidFill>
              </a:rPr>
              <a:t>FETİH VE VALİLER DÖNEMİ (711-755) 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714 yılında Halife </a:t>
            </a:r>
            <a:r>
              <a:rPr lang="tr-TR" dirty="0" err="1"/>
              <a:t>Velîd</a:t>
            </a:r>
            <a:r>
              <a:rPr lang="tr-TR" dirty="0"/>
              <a:t> b. Abdülmelik’in emriyle, Mûsâ b. </a:t>
            </a:r>
            <a:r>
              <a:rPr lang="tr-TR" dirty="0" err="1"/>
              <a:t>Nusayr’ın</a:t>
            </a:r>
            <a:r>
              <a:rPr lang="tr-TR" dirty="0"/>
              <a:t> Endülüs’ün idaresini oğlu </a:t>
            </a:r>
            <a:r>
              <a:rPr lang="tr-TR" b="1" dirty="0" err="1"/>
              <a:t>Abdülazîz</a:t>
            </a:r>
            <a:r>
              <a:rPr lang="tr-TR" dirty="0" err="1"/>
              <a:t>’e</a:t>
            </a:r>
            <a:r>
              <a:rPr lang="tr-TR" dirty="0"/>
              <a:t> bırakıp yanına </a:t>
            </a:r>
            <a:r>
              <a:rPr lang="tr-TR" dirty="0" err="1"/>
              <a:t>Târık’ı</a:t>
            </a:r>
            <a:r>
              <a:rPr lang="tr-TR" dirty="0"/>
              <a:t> da alarak bol miktarda ganimetle birlikte </a:t>
            </a:r>
            <a:r>
              <a:rPr lang="tr-TR" dirty="0" err="1"/>
              <a:t>Dımaşk’a</a:t>
            </a:r>
            <a:r>
              <a:rPr lang="tr-TR" dirty="0"/>
              <a:t> dönmesi üzerine Endülüs’te “</a:t>
            </a:r>
            <a:r>
              <a:rPr lang="tr-TR" b="1" dirty="0"/>
              <a:t>valiler dönemi</a:t>
            </a:r>
            <a:r>
              <a:rPr lang="tr-TR" dirty="0"/>
              <a:t>” (</a:t>
            </a:r>
            <a:r>
              <a:rPr lang="tr-TR" b="1" i="1" dirty="0" err="1"/>
              <a:t>asrü’l-vülât</a:t>
            </a:r>
            <a:r>
              <a:rPr lang="tr-TR" dirty="0"/>
              <a:t>) başlamıştır. </a:t>
            </a:r>
          </a:p>
          <a:p>
            <a:pPr lvl="0"/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Abdurrahman’ın 756’da </a:t>
            </a:r>
            <a:r>
              <a:rPr lang="tr-TR" b="1" dirty="0"/>
              <a:t>Endülüs Emevî Devleti</a:t>
            </a:r>
            <a:r>
              <a:rPr lang="tr-TR" dirty="0"/>
              <a:t>’ni ilânına kadar devam eden bu dönemde yirmi bir vali iş başına geldi.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Abbâsîler</a:t>
            </a:r>
            <a:r>
              <a:rPr lang="tr-TR" dirty="0"/>
              <a:t>, Emevî hanedanının mensuplarını öldürmeye başladılar. Bu takipten kurtulmayı başaran Halife Hişâm b. Abdülmelik’in torunlarından </a:t>
            </a:r>
            <a:r>
              <a:rPr lang="tr-TR" b="1" dirty="0"/>
              <a:t>Abdurrahman b. Muâviye</a:t>
            </a:r>
            <a:r>
              <a:rPr lang="tr-TR" dirty="0"/>
              <a:t> idi.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Abdurrahman 755 yılında Endülüs’e geçti. Vali </a:t>
            </a:r>
            <a:r>
              <a:rPr lang="tr-TR" dirty="0" err="1"/>
              <a:t>Yûsuf</a:t>
            </a:r>
            <a:r>
              <a:rPr lang="tr-TR" dirty="0"/>
              <a:t> el-</a:t>
            </a:r>
            <a:r>
              <a:rPr lang="tr-TR" dirty="0" err="1"/>
              <a:t>Fihrî’nin</a:t>
            </a:r>
            <a:r>
              <a:rPr lang="tr-TR" dirty="0"/>
              <a:t> tehdit ve engellemelerine rağmen </a:t>
            </a:r>
            <a:r>
              <a:rPr lang="tr-TR" b="1" dirty="0" err="1"/>
              <a:t>mevâlînin</a:t>
            </a:r>
            <a:r>
              <a:rPr lang="tr-TR" dirty="0"/>
              <a:t>, </a:t>
            </a:r>
            <a:r>
              <a:rPr lang="tr-TR" b="1" dirty="0" err="1"/>
              <a:t>Yemenliler</a:t>
            </a:r>
            <a:r>
              <a:rPr lang="tr-TR" dirty="0" err="1"/>
              <a:t>’in</a:t>
            </a:r>
            <a:r>
              <a:rPr lang="tr-TR" dirty="0"/>
              <a:t> ve </a:t>
            </a:r>
            <a:r>
              <a:rPr lang="tr-TR" b="1" dirty="0" err="1"/>
              <a:t>Berberîler</a:t>
            </a:r>
            <a:r>
              <a:rPr lang="tr-TR" dirty="0" err="1"/>
              <a:t>’in</a:t>
            </a:r>
            <a:r>
              <a:rPr lang="tr-TR" dirty="0"/>
              <a:t> de desteğini sağlayarak kendisini bağımsız </a:t>
            </a:r>
            <a:r>
              <a:rPr lang="tr-TR" dirty="0" err="1"/>
              <a:t>emîr</a:t>
            </a:r>
            <a:r>
              <a:rPr lang="tr-TR" dirty="0"/>
              <a:t> ilân etti.</a:t>
            </a:r>
          </a:p>
        </p:txBody>
      </p:sp>
    </p:spTree>
    <p:extLst>
      <p:ext uri="{BB962C8B-B14F-4D97-AF65-F5344CB8AC3E}">
        <p14:creationId xmlns:p14="http://schemas.microsoft.com/office/powerpoint/2010/main" val="2066648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5656" y="260648"/>
            <a:ext cx="640871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dirty="0">
              <a:solidFill>
                <a:srgbClr val="FF0000"/>
              </a:solidFill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EMİRLİK DÖNEMİ (756-929).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pPr algn="ctr"/>
            <a:endParaRPr lang="tr-TR" b="1" dirty="0">
              <a:solidFill>
                <a:srgbClr val="FF0000"/>
              </a:solidFill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I. ABDURRAHMAN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Bağımsız Endülüs Emevî Devleti’nin kurucusu ve ilk </a:t>
            </a:r>
            <a:r>
              <a:rPr lang="tr-TR" dirty="0" err="1"/>
              <a:t>emîri</a:t>
            </a:r>
            <a:r>
              <a:rPr lang="tr-TR" dirty="0"/>
              <a:t> </a:t>
            </a:r>
            <a:r>
              <a:rPr lang="tr-TR" b="1" dirty="0"/>
              <a:t>I. Abdurrahman</a:t>
            </a:r>
            <a:r>
              <a:rPr lang="tr-TR" dirty="0"/>
              <a:t>’ın karşılaştığı problemlerin başında hiç şüphesiz iç karışıklıklar geliyordu.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I. Abdurrahman, </a:t>
            </a:r>
            <a:r>
              <a:rPr lang="tr-TR" b="1" dirty="0" err="1"/>
              <a:t>Franklar</a:t>
            </a:r>
            <a:r>
              <a:rPr lang="tr-TR" dirty="0" err="1"/>
              <a:t>’la</a:t>
            </a:r>
            <a:r>
              <a:rPr lang="tr-TR" dirty="0"/>
              <a:t> da uğraştı ve Franklar ağır kayıplar verdiler.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Suriye-Emevî geleneklerinin hâkim olduğu bir devlet bıraktı.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Çağdaşı Abbasi Halifelerinden </a:t>
            </a:r>
            <a:r>
              <a:rPr lang="tr-TR" b="1" dirty="0"/>
              <a:t>Mansur</a:t>
            </a:r>
            <a:r>
              <a:rPr lang="tr-TR" dirty="0"/>
              <a:t>’dur.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İslâm tarihinde yer alan en büyük üçüncü cami </a:t>
            </a:r>
            <a:r>
              <a:rPr lang="tr-TR" dirty="0" err="1"/>
              <a:t>Kurtuba</a:t>
            </a:r>
            <a:r>
              <a:rPr lang="tr-TR" dirty="0"/>
              <a:t> Ulucami’nin inşaatına başlanmıştır. </a:t>
            </a:r>
            <a:r>
              <a:rPr lang="tr-TR" b="1" dirty="0" err="1"/>
              <a:t>Kurtuba</a:t>
            </a:r>
            <a:r>
              <a:rPr lang="tr-TR" dirty="0" err="1"/>
              <a:t>’yı</a:t>
            </a:r>
            <a:r>
              <a:rPr lang="tr-TR" dirty="0"/>
              <a:t> başkent yapmıştır.  </a:t>
            </a:r>
          </a:p>
        </p:txBody>
      </p:sp>
    </p:spTree>
    <p:extLst>
      <p:ext uri="{BB962C8B-B14F-4D97-AF65-F5344CB8AC3E}">
        <p14:creationId xmlns:p14="http://schemas.microsoft.com/office/powerpoint/2010/main" val="1389452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051720" y="1916832"/>
            <a:ext cx="53103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I. HİŞÂM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Dindar kişiliğiyle </a:t>
            </a:r>
            <a:r>
              <a:rPr lang="tr-TR" b="1" dirty="0"/>
              <a:t>Ömer b. </a:t>
            </a:r>
            <a:r>
              <a:rPr lang="tr-TR" b="1" dirty="0" err="1"/>
              <a:t>Abdülazîz</a:t>
            </a:r>
            <a:r>
              <a:rPr lang="tr-TR" dirty="0" err="1"/>
              <a:t>’i</a:t>
            </a:r>
            <a:r>
              <a:rPr lang="tr-TR" dirty="0"/>
              <a:t> hatırlatır.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Hişâm döneminde </a:t>
            </a:r>
            <a:r>
              <a:rPr lang="tr-TR" b="1" dirty="0" err="1"/>
              <a:t>Mâlikîlik</a:t>
            </a:r>
            <a:r>
              <a:rPr lang="tr-TR" dirty="0"/>
              <a:t> mezhebi yayılmıştır.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b="1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Kurtuba</a:t>
            </a:r>
            <a:r>
              <a:rPr lang="tr-TR" b="1" dirty="0"/>
              <a:t> </a:t>
            </a:r>
            <a:r>
              <a:rPr lang="tr-TR" b="1" dirty="0" err="1"/>
              <a:t>Ulucamii</a:t>
            </a:r>
            <a:r>
              <a:rPr lang="tr-TR" dirty="0"/>
              <a:t> (el-</a:t>
            </a:r>
            <a:r>
              <a:rPr lang="tr-TR" dirty="0" err="1"/>
              <a:t>Mescidü’l</a:t>
            </a:r>
            <a:r>
              <a:rPr lang="tr-TR" dirty="0"/>
              <a:t>-</a:t>
            </a:r>
            <a:r>
              <a:rPr lang="tr-TR" dirty="0" err="1"/>
              <a:t>kebîr</a:t>
            </a:r>
            <a:r>
              <a:rPr lang="tr-TR" dirty="0"/>
              <a:t>, el-</a:t>
            </a:r>
            <a:r>
              <a:rPr lang="tr-TR" dirty="0" err="1"/>
              <a:t>Mescidü’l</a:t>
            </a:r>
            <a:r>
              <a:rPr lang="tr-TR" dirty="0"/>
              <a:t>-câmi‘) bu dönemde tamamlanmıştır.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Araplar</a:t>
            </a:r>
            <a:r>
              <a:rPr lang="tr-TR" dirty="0"/>
              <a:t> ve </a:t>
            </a:r>
            <a:r>
              <a:rPr lang="tr-TR" b="1" dirty="0"/>
              <a:t>Berberilerin</a:t>
            </a:r>
            <a:r>
              <a:rPr lang="tr-TR" dirty="0"/>
              <a:t> isyanları meşgul etmiştir. </a:t>
            </a:r>
          </a:p>
        </p:txBody>
      </p:sp>
    </p:spTree>
    <p:extLst>
      <p:ext uri="{BB962C8B-B14F-4D97-AF65-F5344CB8AC3E}">
        <p14:creationId xmlns:p14="http://schemas.microsoft.com/office/powerpoint/2010/main" val="2594250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692696"/>
            <a:ext cx="6938462" cy="54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6260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688" y="1124744"/>
            <a:ext cx="58864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II. ABDURRAHMAN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Ülke uzun süreli bir iç </a:t>
            </a:r>
            <a:r>
              <a:rPr lang="tr-TR" b="1" dirty="0"/>
              <a:t>istikrara</a:t>
            </a:r>
            <a:r>
              <a:rPr lang="tr-TR" dirty="0"/>
              <a:t> kavuştu.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 err="1"/>
              <a:t>Arapça’nın</a:t>
            </a:r>
            <a:r>
              <a:rPr lang="tr-TR" dirty="0"/>
              <a:t> ve İslâm dininin yayılışı hızlandı.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Denizden hücum eden </a:t>
            </a:r>
            <a:r>
              <a:rPr lang="tr-TR" b="1" dirty="0" err="1"/>
              <a:t>Normanlar’ı</a:t>
            </a:r>
            <a:r>
              <a:rPr lang="tr-TR" dirty="0"/>
              <a:t> da (Vikingler) geri püskürttü.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b="1" dirty="0"/>
              <a:t>Bizans</a:t>
            </a:r>
            <a:r>
              <a:rPr lang="tr-TR" dirty="0"/>
              <a:t> İmparatoru </a:t>
            </a:r>
            <a:r>
              <a:rPr lang="tr-TR" dirty="0" err="1"/>
              <a:t>Theophilos</a:t>
            </a:r>
            <a:r>
              <a:rPr lang="tr-TR" dirty="0"/>
              <a:t> da elçi göndererek Endülüs Emevî Devleti’yle diplomatik ilişki kurdu.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başarılardan dolayı II. Abdurrahman dönemi “</a:t>
            </a:r>
            <a:r>
              <a:rPr lang="tr-TR" b="1" dirty="0" err="1"/>
              <a:t>eyyâmü’l-arûs</a:t>
            </a:r>
            <a:r>
              <a:rPr lang="tr-TR" dirty="0"/>
              <a:t>” (</a:t>
            </a:r>
            <a:r>
              <a:rPr lang="tr-TR" b="1" i="1" dirty="0"/>
              <a:t>düğün günleri</a:t>
            </a:r>
            <a:r>
              <a:rPr lang="tr-TR" dirty="0"/>
              <a:t>) olarak anılmıştır.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Saltanat yılları (822-852) </a:t>
            </a:r>
            <a:r>
              <a:rPr lang="tr-TR" i="1" u="sng" dirty="0"/>
              <a:t>emirliğin</a:t>
            </a:r>
            <a:r>
              <a:rPr lang="tr-TR" dirty="0"/>
              <a:t> </a:t>
            </a:r>
            <a:r>
              <a:rPr lang="tr-TR" b="1" dirty="0"/>
              <a:t>en parlak dönemi </a:t>
            </a:r>
            <a:r>
              <a:rPr lang="tr-TR" dirty="0"/>
              <a:t>oldu. </a:t>
            </a:r>
          </a:p>
        </p:txBody>
      </p:sp>
    </p:spTree>
    <p:extLst>
      <p:ext uri="{BB962C8B-B14F-4D97-AF65-F5344CB8AC3E}">
        <p14:creationId xmlns:p14="http://schemas.microsoft.com/office/powerpoint/2010/main" val="26398238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772816"/>
            <a:ext cx="7495385" cy="360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3174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755576" y="836712"/>
            <a:ext cx="758482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b="1" dirty="0">
              <a:solidFill>
                <a:srgbClr val="FF0000"/>
              </a:solidFill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III. ABDURRAHMAN (912-961)</a:t>
            </a:r>
          </a:p>
          <a:p>
            <a:pPr algn="ctr"/>
            <a:endParaRPr lang="tr-TR" dirty="0">
              <a:solidFill>
                <a:srgbClr val="FF0000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Endülüs’ü içine düştüğü bu krizden, </a:t>
            </a:r>
            <a:r>
              <a:rPr lang="tr-TR" b="1" dirty="0"/>
              <a:t>III. Abdurrahman </a:t>
            </a:r>
            <a:r>
              <a:rPr lang="tr-TR" dirty="0"/>
              <a:t>(912-961) kurtardı.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İsyancıları itaat altına alarak Endülüs’ün dağılan </a:t>
            </a:r>
            <a:r>
              <a:rPr lang="tr-TR" b="1" dirty="0"/>
              <a:t>bütünlüğünü</a:t>
            </a:r>
            <a:r>
              <a:rPr lang="tr-TR" dirty="0"/>
              <a:t> yeniden sağladı.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Kuzey Afrika’da hızlı bir biçimde yayılan Şiî </a:t>
            </a:r>
            <a:r>
              <a:rPr lang="tr-TR" dirty="0" err="1"/>
              <a:t>Fâtımîler’le</a:t>
            </a:r>
            <a:r>
              <a:rPr lang="tr-TR" dirty="0"/>
              <a:t> uğraşabilmek için 929’da kendini </a:t>
            </a:r>
            <a:r>
              <a:rPr lang="tr-TR" b="1" dirty="0"/>
              <a:t>Nâsır-</a:t>
            </a:r>
            <a:r>
              <a:rPr lang="tr-TR" b="1" dirty="0" err="1"/>
              <a:t>Lidînillâh</a:t>
            </a:r>
            <a:r>
              <a:rPr lang="tr-TR" dirty="0"/>
              <a:t> unvanıyla </a:t>
            </a:r>
            <a:r>
              <a:rPr lang="tr-TR" b="1" dirty="0"/>
              <a:t>halife ilân</a:t>
            </a:r>
            <a:r>
              <a:rPr lang="tr-TR" dirty="0"/>
              <a:t> etti.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Böylece Endülüs Emevî Emirliği Endülüs Emevî </a:t>
            </a:r>
            <a:r>
              <a:rPr lang="tr-TR" b="1" dirty="0"/>
              <a:t>halifeliğine</a:t>
            </a:r>
            <a:r>
              <a:rPr lang="tr-TR" dirty="0"/>
              <a:t> dönüşmüş oldu.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 err="1"/>
              <a:t>Beytülmâlin</a:t>
            </a:r>
            <a:r>
              <a:rPr lang="tr-TR" dirty="0"/>
              <a:t> gelirleri yükseldi.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 </a:t>
            </a:r>
            <a:r>
              <a:rPr lang="tr-TR" dirty="0" err="1"/>
              <a:t>Emevîleri’nin</a:t>
            </a:r>
            <a:r>
              <a:rPr lang="tr-TR" dirty="0"/>
              <a:t> tartışmasız </a:t>
            </a:r>
            <a:r>
              <a:rPr lang="tr-TR" b="1" dirty="0"/>
              <a:t>en büyük</a:t>
            </a:r>
            <a:r>
              <a:rPr lang="tr-TR" dirty="0"/>
              <a:t> hükümdarıdır.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Endülüs’te İslâm mimarisinin önemli bir sarayı ve bu saray çevresinde gelişen şehir </a:t>
            </a:r>
            <a:r>
              <a:rPr lang="tr-TR" b="1" dirty="0" err="1"/>
              <a:t>Medînetüzzehrâ’</a:t>
            </a:r>
            <a:r>
              <a:rPr lang="tr-TR" dirty="0" err="1"/>
              <a:t>yı</a:t>
            </a:r>
            <a:r>
              <a:rPr lang="tr-TR" dirty="0"/>
              <a:t> kurdurmuştur. </a:t>
            </a:r>
          </a:p>
        </p:txBody>
      </p:sp>
    </p:spTree>
    <p:extLst>
      <p:ext uri="{BB962C8B-B14F-4D97-AF65-F5344CB8AC3E}">
        <p14:creationId xmlns:p14="http://schemas.microsoft.com/office/powerpoint/2010/main" val="4204216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84168" y="476672"/>
            <a:ext cx="7200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b="1" dirty="0">
                <a:solidFill>
                  <a:srgbClr val="FF0000"/>
                </a:solidFill>
              </a:rPr>
              <a:t>II. HİŞÂM</a:t>
            </a:r>
            <a:r>
              <a:rPr lang="tr-TR" dirty="0">
                <a:solidFill>
                  <a:srgbClr val="FF0000"/>
                </a:solidFill>
              </a:rPr>
              <a:t> </a:t>
            </a:r>
          </a:p>
          <a:p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Henüz çocukluk yaşında iken tahta geçmesinden istifade eden </a:t>
            </a:r>
            <a:r>
              <a:rPr lang="tr-TR" b="1" dirty="0" err="1"/>
              <a:t>Hâcib</a:t>
            </a:r>
            <a:r>
              <a:rPr lang="tr-TR" b="1" dirty="0"/>
              <a:t> İbn Ebû Âmir</a:t>
            </a:r>
            <a:r>
              <a:rPr lang="tr-TR" dirty="0"/>
              <a:t> ve iki oğlu </a:t>
            </a:r>
            <a:r>
              <a:rPr lang="tr-TR" b="1" i="1" dirty="0"/>
              <a:t>Abdülmelik </a:t>
            </a:r>
            <a:r>
              <a:rPr lang="tr-TR" dirty="0"/>
              <a:t>ile </a:t>
            </a:r>
            <a:r>
              <a:rPr lang="tr-TR" b="1" i="1" dirty="0"/>
              <a:t>Abdurrahman</a:t>
            </a:r>
            <a:r>
              <a:rPr lang="tr-TR" dirty="0"/>
              <a:t> iktidarı ele geçirerek kendi adlarıyla anılan </a:t>
            </a:r>
            <a:r>
              <a:rPr lang="tr-TR" b="1" dirty="0" err="1"/>
              <a:t>Âmirîler</a:t>
            </a:r>
            <a:r>
              <a:rPr lang="tr-TR" b="1" dirty="0"/>
              <a:t> dönemini</a:t>
            </a:r>
            <a:r>
              <a:rPr lang="tr-TR" dirty="0"/>
              <a:t> başlattılar.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Endülüs’te istikrar birden bozuldu. </a:t>
            </a:r>
            <a:r>
              <a:rPr lang="tr-TR" b="1" dirty="0"/>
              <a:t>Berberî askerleri </a:t>
            </a:r>
            <a:r>
              <a:rPr lang="tr-TR" dirty="0"/>
              <a:t>de taşkınlıklarıyla </a:t>
            </a:r>
            <a:r>
              <a:rPr lang="tr-TR" dirty="0" err="1"/>
              <a:t>Kurtuba</a:t>
            </a:r>
            <a:r>
              <a:rPr lang="tr-TR" dirty="0"/>
              <a:t> halkını rahatsız ediyorlardı.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Bundan sonraki yedi yıl yeniden Emevî </a:t>
            </a:r>
            <a:r>
              <a:rPr lang="tr-TR" dirty="0" err="1"/>
              <a:t>hânedanına</a:t>
            </a:r>
            <a:r>
              <a:rPr lang="tr-TR" dirty="0"/>
              <a:t> mensup kimselerin aralarındaki </a:t>
            </a:r>
            <a:r>
              <a:rPr lang="tr-TR" b="1" dirty="0"/>
              <a:t>taht mücadeleleriyle </a:t>
            </a:r>
            <a:r>
              <a:rPr lang="tr-TR" dirty="0"/>
              <a:t>geçti.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Bu durum karşısında sabrı iyice taşan </a:t>
            </a:r>
            <a:r>
              <a:rPr lang="tr-TR" dirty="0" err="1"/>
              <a:t>Kurtuba</a:t>
            </a:r>
            <a:r>
              <a:rPr lang="tr-TR" dirty="0"/>
              <a:t> ileri gelenleri ve halk halifeliği </a:t>
            </a:r>
            <a:r>
              <a:rPr lang="tr-TR" b="1" dirty="0">
                <a:solidFill>
                  <a:srgbClr val="FF0000"/>
                </a:solidFill>
              </a:rPr>
              <a:t>lağvederek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Emevî sülâlesine mensup kimseleri sürgüne yollayıp idareyi </a:t>
            </a:r>
            <a:r>
              <a:rPr lang="tr-TR" b="1" dirty="0"/>
              <a:t>eşraftan oluşacak bir şûranın </a:t>
            </a:r>
            <a:r>
              <a:rPr lang="tr-TR" dirty="0"/>
              <a:t>üstlenmesine karar verdiler. Endülüs Emevî Devleti yıkılmış oldu (422/1031).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tr-T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tr-TR" dirty="0"/>
              <a:t>Endülüs Emevî Devleti’nin enkazı üzerinde irili ufaklı birçok devlet kuruldu ve Endülüs tarihinde “</a:t>
            </a:r>
            <a:r>
              <a:rPr lang="tr-TR" b="1" dirty="0" err="1"/>
              <a:t>mülûkü’t-tavâif</a:t>
            </a:r>
            <a:r>
              <a:rPr lang="tr-TR" dirty="0"/>
              <a:t>” adıyla bilinen yeni bir dönem başladı.</a:t>
            </a:r>
          </a:p>
        </p:txBody>
      </p:sp>
    </p:spTree>
    <p:extLst>
      <p:ext uri="{BB962C8B-B14F-4D97-AF65-F5344CB8AC3E}">
        <p14:creationId xmlns:p14="http://schemas.microsoft.com/office/powerpoint/2010/main" val="303532911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1790</TotalTime>
  <Words>1016</Words>
  <Application>Microsoft Office PowerPoint</Application>
  <PresentationFormat>Ekran Gösterisi (4:3)</PresentationFormat>
  <Paragraphs>139</Paragraphs>
  <Slides>18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21" baseType="lpstr">
      <vt:lpstr>Arial</vt:lpstr>
      <vt:lpstr>Calibri</vt:lpstr>
      <vt:lpstr>Ofis Teması</vt:lpstr>
      <vt:lpstr>İSLAM TARİHİ DERS ANLATIMI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İSLAM TARİHİ DERS ANLATIMI </dc:title>
  <dc:creator>ADEM</dc:creator>
  <cp:lastModifiedBy>adem Ç</cp:lastModifiedBy>
  <cp:revision>31</cp:revision>
  <dcterms:created xsi:type="dcterms:W3CDTF">2023-04-12T11:19:19Z</dcterms:created>
  <dcterms:modified xsi:type="dcterms:W3CDTF">2025-06-14T16:16:22Z</dcterms:modified>
</cp:coreProperties>
</file>