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5" r:id="rId2"/>
    <p:sldId id="266" r:id="rId3"/>
    <p:sldId id="267" r:id="rId4"/>
    <p:sldId id="272" r:id="rId5"/>
    <p:sldId id="273" r:id="rId6"/>
    <p:sldId id="279" r:id="rId7"/>
    <p:sldId id="280" r:id="rId8"/>
    <p:sldId id="281" r:id="rId9"/>
    <p:sldId id="282" r:id="rId10"/>
    <p:sldId id="284" r:id="rId11"/>
    <p:sldId id="341" r:id="rId12"/>
    <p:sldId id="283" r:id="rId13"/>
    <p:sldId id="285" r:id="rId14"/>
    <p:sldId id="287" r:id="rId15"/>
    <p:sldId id="288" r:id="rId16"/>
    <p:sldId id="350" r:id="rId17"/>
    <p:sldId id="295" r:id="rId18"/>
    <p:sldId id="345" r:id="rId19"/>
    <p:sldId id="344" r:id="rId20"/>
    <p:sldId id="302" r:id="rId21"/>
    <p:sldId id="301" r:id="rId22"/>
    <p:sldId id="351" r:id="rId23"/>
    <p:sldId id="303" r:id="rId24"/>
    <p:sldId id="304" r:id="rId25"/>
    <p:sldId id="308" r:id="rId26"/>
    <p:sldId id="309" r:id="rId27"/>
    <p:sldId id="353" r:id="rId28"/>
    <p:sldId id="313" r:id="rId29"/>
    <p:sldId id="314" r:id="rId30"/>
    <p:sldId id="352" r:id="rId31"/>
    <p:sldId id="317" r:id="rId32"/>
    <p:sldId id="363" r:id="rId33"/>
    <p:sldId id="320" r:id="rId34"/>
    <p:sldId id="362" r:id="rId35"/>
    <p:sldId id="321" r:id="rId36"/>
    <p:sldId id="322" r:id="rId37"/>
    <p:sldId id="323" r:id="rId38"/>
    <p:sldId id="325" r:id="rId39"/>
    <p:sldId id="358" r:id="rId40"/>
    <p:sldId id="327" r:id="rId41"/>
    <p:sldId id="360" r:id="rId42"/>
    <p:sldId id="329" r:id="rId43"/>
    <p:sldId id="330" r:id="rId44"/>
    <p:sldId id="333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A824-E74C-4762-9468-730F1B93356F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9D8F-7524-493B-8E29-8183991DA6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45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9D8F-7524-493B-8E29-8183991DA6A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1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pPr algn="l"/>
            <a:r>
              <a:rPr lang="tr-TR" b="1" dirty="0">
                <a:solidFill>
                  <a:srgbClr val="7030A0"/>
                </a:solidFill>
              </a:rPr>
              <a:t>İSLAM TARİHİ DERS ANLATIMI</a:t>
            </a:r>
            <a:br>
              <a:rPr lang="tr-TR" b="1" dirty="0">
                <a:solidFill>
                  <a:srgbClr val="7030A0"/>
                </a:solidFill>
              </a:rPr>
            </a:b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algn="r"/>
            <a:r>
              <a:rPr lang="tr-TR" sz="2800" b="1" dirty="0">
                <a:solidFill>
                  <a:srgbClr val="FF0000"/>
                </a:solidFill>
              </a:rPr>
              <a:t>ADEM ÇOBAN – TAHAYYÜL YAYINLARI</a:t>
            </a:r>
          </a:p>
          <a:p>
            <a:pPr algn="r"/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851920" y="2420888"/>
            <a:ext cx="4572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tr-TR" sz="2800" b="1" dirty="0">
              <a:solidFill>
                <a:srgbClr val="00B0F0"/>
              </a:solidFill>
            </a:endParaRPr>
          </a:p>
          <a:p>
            <a:pPr algn="r"/>
            <a:r>
              <a:rPr lang="tr-TR" sz="2800" b="1">
                <a:solidFill>
                  <a:srgbClr val="00B0F0"/>
                </a:solidFill>
              </a:rPr>
              <a:t>DÖRT HALİFE DÖNEMİ</a:t>
            </a:r>
            <a:endParaRPr lang="tr-TR" sz="2800" b="1" dirty="0">
              <a:solidFill>
                <a:srgbClr val="00B0F0"/>
              </a:solidFill>
            </a:endParaRPr>
          </a:p>
          <a:p>
            <a:pPr algn="r"/>
            <a:endParaRPr lang="tr-T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4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2" y="1268760"/>
            <a:ext cx="6102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4. NİHAVEND SAVAŞI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 err="1"/>
              <a:t>Nihâvend</a:t>
            </a:r>
            <a:r>
              <a:rPr lang="tr-TR" b="1" dirty="0"/>
              <a:t> zaferi</a:t>
            </a:r>
            <a:r>
              <a:rPr lang="tr-TR" dirty="0"/>
              <a:t> </a:t>
            </a:r>
            <a:r>
              <a:rPr lang="tr-TR" dirty="0" err="1"/>
              <a:t>Dînever</a:t>
            </a:r>
            <a:r>
              <a:rPr lang="tr-TR" dirty="0"/>
              <a:t>, </a:t>
            </a:r>
            <a:r>
              <a:rPr lang="tr-TR" dirty="0" err="1"/>
              <a:t>Hemedan</a:t>
            </a:r>
            <a:r>
              <a:rPr lang="tr-TR" dirty="0"/>
              <a:t> ve İsfahan gibi bölgede bulunan </a:t>
            </a:r>
            <a:r>
              <a:rPr lang="tr-TR" dirty="0" err="1"/>
              <a:t>Sâsânîler’e</a:t>
            </a:r>
            <a:r>
              <a:rPr lang="tr-TR" dirty="0"/>
              <a:t> ait birçok şehrin fethine ve en nihayet </a:t>
            </a:r>
            <a:r>
              <a:rPr lang="tr-TR" b="1" dirty="0" err="1"/>
              <a:t>Sâsânî</a:t>
            </a:r>
            <a:r>
              <a:rPr lang="tr-TR" b="1" dirty="0"/>
              <a:t> İmparatorluğu’nun yıkılışına </a:t>
            </a:r>
            <a:r>
              <a:rPr lang="tr-TR" dirty="0"/>
              <a:t>zemin hazırladı.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sebeple </a:t>
            </a:r>
            <a:r>
              <a:rPr lang="tr-TR" dirty="0" err="1"/>
              <a:t>Nihâvend</a:t>
            </a:r>
            <a:r>
              <a:rPr lang="tr-TR" dirty="0"/>
              <a:t> zaferine “</a:t>
            </a:r>
            <a:r>
              <a:rPr lang="tr-TR" b="1" dirty="0" err="1"/>
              <a:t>fethu’l-fütûh</a:t>
            </a:r>
            <a:r>
              <a:rPr lang="tr-TR" dirty="0"/>
              <a:t>” (fetihler fethi) adı verilmiştir.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Arap-Fars mücadelesinin dönüm noktasıdır. </a:t>
            </a:r>
            <a:r>
              <a:rPr lang="tr-TR" dirty="0" err="1"/>
              <a:t>Sasaniler</a:t>
            </a:r>
            <a:r>
              <a:rPr lang="tr-TR" dirty="0"/>
              <a:t>, Müslümanlara karşı bir daha toparlanamamıştır ve yıkılmıştır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Ömer döneminde </a:t>
            </a:r>
            <a:r>
              <a:rPr lang="tr-TR" dirty="0" err="1"/>
              <a:t>Sasanilere</a:t>
            </a:r>
            <a:r>
              <a:rPr lang="tr-TR" dirty="0"/>
              <a:t> karşı </a:t>
            </a:r>
            <a:r>
              <a:rPr lang="tr-TR" b="1" dirty="0"/>
              <a:t>Köprü, </a:t>
            </a:r>
            <a:r>
              <a:rPr lang="tr-TR" b="1" dirty="0" err="1"/>
              <a:t>Kadisiye</a:t>
            </a:r>
            <a:r>
              <a:rPr lang="tr-TR" b="1" dirty="0"/>
              <a:t> </a:t>
            </a:r>
            <a:r>
              <a:rPr lang="tr-TR" dirty="0"/>
              <a:t>ve</a:t>
            </a:r>
            <a:r>
              <a:rPr lang="tr-TR" b="1" dirty="0"/>
              <a:t> </a:t>
            </a:r>
            <a:r>
              <a:rPr lang="tr-TR" b="1" dirty="0" err="1"/>
              <a:t>Nihavend</a:t>
            </a:r>
            <a:r>
              <a:rPr lang="tr-TR" b="1" dirty="0"/>
              <a:t> </a:t>
            </a:r>
            <a:r>
              <a:rPr lang="tr-TR" dirty="0"/>
              <a:t>savaşı yapılmıştır. </a:t>
            </a:r>
          </a:p>
        </p:txBody>
      </p:sp>
    </p:spTree>
    <p:extLst>
      <p:ext uri="{BB962C8B-B14F-4D97-AF65-F5344CB8AC3E}">
        <p14:creationId xmlns:p14="http://schemas.microsoft.com/office/powerpoint/2010/main" val="428155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7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0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620688"/>
            <a:ext cx="588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 ÖMER DÖNEMİNDE SURİYE CEPHESİNDE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YAPILAN SAVAŞLAR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>
                <a:solidFill>
                  <a:srgbClr val="FF0000"/>
                </a:solidFill>
              </a:rPr>
              <a:t>FİHL SAVAŞI 635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Ebû Bekir döneminde kazanılan </a:t>
            </a:r>
            <a:r>
              <a:rPr lang="tr-TR" dirty="0" err="1"/>
              <a:t>Ecnadeyn</a:t>
            </a:r>
            <a:r>
              <a:rPr lang="tr-TR" dirty="0"/>
              <a:t> zaferinden (634) Bizans ordusu </a:t>
            </a:r>
            <a:r>
              <a:rPr lang="tr-TR" b="1" dirty="0" err="1"/>
              <a:t>Fihl</a:t>
            </a:r>
            <a:r>
              <a:rPr lang="tr-TR" dirty="0"/>
              <a:t> kentine sığınmıştır.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Ömer devrinde </a:t>
            </a:r>
            <a:r>
              <a:rPr lang="tr-TR" b="1" dirty="0"/>
              <a:t>Halid b. </a:t>
            </a:r>
            <a:r>
              <a:rPr lang="tr-TR" b="1" dirty="0" err="1"/>
              <a:t>Velid</a:t>
            </a:r>
            <a:r>
              <a:rPr lang="tr-TR" dirty="0"/>
              <a:t> komutasında yapılan </a:t>
            </a:r>
            <a:r>
              <a:rPr lang="tr-TR" b="1" dirty="0" err="1"/>
              <a:t>Fihl</a:t>
            </a:r>
            <a:r>
              <a:rPr lang="tr-TR" b="1" dirty="0"/>
              <a:t> Savaşı’</a:t>
            </a:r>
            <a:r>
              <a:rPr lang="tr-TR" dirty="0"/>
              <a:t>nda da Müslümanlar, Bizans kuvvetlerine büyük zayiat verdirdiler.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Müslümanlar, </a:t>
            </a:r>
            <a:r>
              <a:rPr lang="tr-TR" b="1" dirty="0"/>
              <a:t>Şam</a:t>
            </a:r>
            <a:r>
              <a:rPr lang="tr-TR" dirty="0"/>
              <a:t> (Dımaşk)’a sığınan Bizans askerlerini takip ederek şehri kuşatıp fethettiler.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Aynı yıl </a:t>
            </a:r>
            <a:r>
              <a:rPr lang="tr-TR" b="1" dirty="0" err="1">
                <a:solidFill>
                  <a:srgbClr val="FF0000"/>
                </a:solidFill>
              </a:rPr>
              <a:t>Mercürrûm</a:t>
            </a:r>
            <a:r>
              <a:rPr lang="tr-TR" b="1" dirty="0">
                <a:solidFill>
                  <a:srgbClr val="FF0000"/>
                </a:solidFill>
              </a:rPr>
              <a:t> Savaşı</a:t>
            </a:r>
            <a:r>
              <a:rPr lang="tr-TR" dirty="0"/>
              <a:t>’nı da kazandılar. Bu sırada </a:t>
            </a:r>
            <a:r>
              <a:rPr lang="tr-TR" b="1" i="1" dirty="0" err="1"/>
              <a:t>Ba‘lebek</a:t>
            </a:r>
            <a:r>
              <a:rPr lang="tr-TR" b="1" i="1" dirty="0"/>
              <a:t>, Humus</a:t>
            </a:r>
            <a:r>
              <a:rPr lang="tr-TR" dirty="0"/>
              <a:t> ve </a:t>
            </a:r>
            <a:r>
              <a:rPr lang="tr-TR" b="1" i="1" dirty="0"/>
              <a:t>Hama</a:t>
            </a:r>
            <a:r>
              <a:rPr lang="tr-TR" dirty="0"/>
              <a:t> şehirleri de ele geçirildi. </a:t>
            </a:r>
          </a:p>
          <a:p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4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764704"/>
            <a:ext cx="6480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YERMÜK SAVAŞI 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Müslümanların başarıları üzerine Bizans İmparatoru </a:t>
            </a:r>
            <a:r>
              <a:rPr lang="tr-TR" dirty="0" err="1"/>
              <a:t>Herakleios</a:t>
            </a:r>
            <a:r>
              <a:rPr lang="tr-TR" dirty="0"/>
              <a:t>, Hristiyan Araplar’ın ve Ermenilerin katıldığı bir ordu hazırlayarak </a:t>
            </a:r>
            <a:r>
              <a:rPr lang="tr-TR" dirty="0" err="1"/>
              <a:t>ard</a:t>
            </a:r>
            <a:r>
              <a:rPr lang="tr-TR" dirty="0"/>
              <a:t> arda yaşanan bu yenilgilere bir son vermeyi düşündü.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Suriye’de </a:t>
            </a:r>
            <a:r>
              <a:rPr lang="tr-TR" b="1" dirty="0"/>
              <a:t>Bizans egemenliğini </a:t>
            </a:r>
            <a:r>
              <a:rPr lang="tr-TR" dirty="0"/>
              <a:t>sona erdiren ve Müslümanların bölgeye hâkim olmasını sağlayan savaştır.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Ebu Bekir devrinde </a:t>
            </a:r>
            <a:r>
              <a:rPr lang="tr-TR" dirty="0" err="1"/>
              <a:t>Herakliyus’un</a:t>
            </a:r>
            <a:r>
              <a:rPr lang="tr-TR" dirty="0"/>
              <a:t> ordusuyla Müslümanlar </a:t>
            </a:r>
            <a:r>
              <a:rPr lang="tr-TR" dirty="0" err="1"/>
              <a:t>Yermük’te</a:t>
            </a:r>
            <a:r>
              <a:rPr lang="tr-TR" dirty="0"/>
              <a:t> karşı karşıya gelmişlerdi.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Ömer’in halifeliğinin ilk günlerinde de devam eden bu savaşta Müslümanlar galip geldi.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Bölgedeki bütün şehirler Müslümanların eline geçti. Suriye Bizans’ın elinden çıktı.  Halid b. </a:t>
            </a:r>
            <a:r>
              <a:rPr lang="tr-TR" dirty="0" err="1"/>
              <a:t>Velid</a:t>
            </a:r>
            <a:r>
              <a:rPr lang="tr-TR" dirty="0"/>
              <a:t> “</a:t>
            </a:r>
            <a:r>
              <a:rPr lang="tr-TR" b="1" dirty="0"/>
              <a:t>Suriye fatihi”</a:t>
            </a:r>
            <a:r>
              <a:rPr lang="tr-TR" dirty="0"/>
              <a:t> </a:t>
            </a:r>
            <a:r>
              <a:rPr lang="tr-TR" dirty="0" err="1"/>
              <a:t>ünvanını</a:t>
            </a:r>
            <a:r>
              <a:rPr lang="tr-TR" dirty="0"/>
              <a:t> da aldı. </a:t>
            </a:r>
          </a:p>
        </p:txBody>
      </p:sp>
    </p:spTree>
    <p:extLst>
      <p:ext uri="{BB962C8B-B14F-4D97-AF65-F5344CB8AC3E}">
        <p14:creationId xmlns:p14="http://schemas.microsoft.com/office/powerpoint/2010/main" val="152779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764704"/>
            <a:ext cx="6606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KUDÜS’ÜN FETHİ</a:t>
            </a: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Kudüs kuşatılınca Patrik </a:t>
            </a:r>
            <a:r>
              <a:rPr lang="tr-TR" dirty="0" err="1"/>
              <a:t>Sophronios</a:t>
            </a:r>
            <a:r>
              <a:rPr lang="tr-TR" dirty="0"/>
              <a:t> şehrin anahtarlarını </a:t>
            </a:r>
            <a:r>
              <a:rPr lang="tr-TR" b="1" dirty="0"/>
              <a:t>Hz. Ömer</a:t>
            </a:r>
            <a:r>
              <a:rPr lang="tr-TR" dirty="0"/>
              <a:t>’e teslim etmek istediğini belirtti.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Halife bizzat Kudüs’e giderek halka </a:t>
            </a:r>
            <a:r>
              <a:rPr lang="tr-TR" dirty="0" err="1"/>
              <a:t>eman</a:t>
            </a:r>
            <a:r>
              <a:rPr lang="tr-TR" dirty="0"/>
              <a:t> verip kendileriyle bir antlaşma yaptı (17/638).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Daha sonra Filistin’in sahil şehirleri başta olmak üzere diğer yerleşim yerleri fethedildi.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Ömer sahillere yakınlığı dolayısıyla tehlike oluşturan </a:t>
            </a:r>
            <a:r>
              <a:rPr lang="tr-TR" b="1" dirty="0"/>
              <a:t>Kıbrıs</a:t>
            </a:r>
            <a:r>
              <a:rPr lang="tr-TR" dirty="0"/>
              <a:t>’ın fethine deniz seferinin zorluğunu düşünerek izin vermedi.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Ömer Bizans’tan gelecek saldırıları önlemek için iki ayrı cephede savunma hattı oluşturdu.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Amvas’ta</a:t>
            </a:r>
            <a:r>
              <a:rPr lang="tr-TR" dirty="0"/>
              <a:t> çıkan veba salgını yayıldı ve </a:t>
            </a:r>
            <a:r>
              <a:rPr lang="tr-TR" b="1" dirty="0"/>
              <a:t>Ebu </a:t>
            </a:r>
            <a:r>
              <a:rPr lang="tr-TR" b="1" dirty="0" err="1"/>
              <a:t>Ubeyde</a:t>
            </a:r>
            <a:r>
              <a:rPr lang="tr-TR" b="1" dirty="0"/>
              <a:t> b. Cerrah </a:t>
            </a:r>
            <a:r>
              <a:rPr lang="tr-TR" dirty="0"/>
              <a:t>dâhil, 25.000 kişi bu salgında ölmüştür. </a:t>
            </a:r>
          </a:p>
        </p:txBody>
      </p:sp>
    </p:spTree>
    <p:extLst>
      <p:ext uri="{BB962C8B-B14F-4D97-AF65-F5344CB8AC3E}">
        <p14:creationId xmlns:p14="http://schemas.microsoft.com/office/powerpoint/2010/main" val="158247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1997839"/>
            <a:ext cx="4590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MISIR VE KUZEY AFRİKA CEPHESİ</a:t>
            </a: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Amr b. As</a:t>
            </a:r>
            <a:r>
              <a:rPr lang="tr-TR" b="1" dirty="0"/>
              <a:t>, </a:t>
            </a:r>
            <a:r>
              <a:rPr lang="tr-TR" dirty="0" err="1"/>
              <a:t>Ferama</a:t>
            </a:r>
            <a:r>
              <a:rPr lang="tr-TR" dirty="0"/>
              <a:t>, </a:t>
            </a:r>
            <a:r>
              <a:rPr lang="tr-TR" dirty="0" err="1"/>
              <a:t>Aynuşems</a:t>
            </a:r>
            <a:r>
              <a:rPr lang="tr-TR" dirty="0"/>
              <a:t>, </a:t>
            </a:r>
            <a:r>
              <a:rPr lang="tr-TR" dirty="0" err="1"/>
              <a:t>Bilbis</a:t>
            </a:r>
            <a:r>
              <a:rPr lang="tr-TR" dirty="0"/>
              <a:t>, </a:t>
            </a:r>
            <a:r>
              <a:rPr lang="tr-TR" dirty="0" err="1"/>
              <a:t>Babilon</a:t>
            </a:r>
            <a:r>
              <a:rPr lang="tr-TR" dirty="0"/>
              <a:t> ve </a:t>
            </a:r>
            <a:r>
              <a:rPr lang="tr-TR" b="1" dirty="0"/>
              <a:t>İskenderiye</a:t>
            </a:r>
            <a:r>
              <a:rPr lang="tr-TR" dirty="0"/>
              <a:t>’yi fethetmiştir.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Amr b. As bu fetihler sonucunda </a:t>
            </a:r>
            <a:r>
              <a:rPr lang="tr-TR" b="1" dirty="0"/>
              <a:t>Mısır fatihi</a:t>
            </a:r>
            <a:r>
              <a:rPr lang="tr-TR" dirty="0"/>
              <a:t> </a:t>
            </a:r>
            <a:r>
              <a:rPr lang="tr-TR" dirty="0" err="1"/>
              <a:t>ünvanı</a:t>
            </a:r>
            <a:r>
              <a:rPr lang="tr-TR" dirty="0"/>
              <a:t> aldı ve Mısır Vali’si oldu.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Daha sonraları Amr bin As </a:t>
            </a:r>
            <a:r>
              <a:rPr lang="tr-TR" b="1" dirty="0" err="1"/>
              <a:t>Fustat</a:t>
            </a:r>
            <a:r>
              <a:rPr lang="tr-TR" b="1" dirty="0"/>
              <a:t> </a:t>
            </a:r>
            <a:r>
              <a:rPr lang="tr-TR" dirty="0"/>
              <a:t>şehrini kurdu</a:t>
            </a:r>
          </a:p>
        </p:txBody>
      </p:sp>
    </p:spTree>
    <p:extLst>
      <p:ext uri="{BB962C8B-B14F-4D97-AF65-F5344CB8AC3E}">
        <p14:creationId xmlns:p14="http://schemas.microsoft.com/office/powerpoint/2010/main" val="259042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891913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33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30472" y="1628800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 ÖMER ŞEHİRLERİN KURULUŞU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Basra</a:t>
            </a:r>
            <a:r>
              <a:rPr lang="tr-TR" dirty="0"/>
              <a:t>, </a:t>
            </a:r>
            <a:r>
              <a:rPr lang="tr-TR" b="1" dirty="0" err="1"/>
              <a:t>Kûfe</a:t>
            </a:r>
            <a:r>
              <a:rPr lang="tr-TR" dirty="0"/>
              <a:t>, Mısır’da </a:t>
            </a:r>
            <a:r>
              <a:rPr lang="tr-TR" b="1" dirty="0" err="1"/>
              <a:t>Fustat</a:t>
            </a:r>
            <a:r>
              <a:rPr lang="tr-TR" dirty="0"/>
              <a:t> gibi bölgelerde ordugâh şehirleri kuruldu.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Kûfe</a:t>
            </a:r>
            <a:r>
              <a:rPr lang="tr-TR" dirty="0"/>
              <a:t>, başlangıçta İslam ordusu için sabit bir karargâh olarak kuruldu, sonra buraya sivil halk da yerleştirildi.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Kûfe’ye</a:t>
            </a:r>
            <a:r>
              <a:rPr lang="tr-TR" dirty="0"/>
              <a:t> Hristiyan Araplar, İranlılar ve Yahudiler de yerleşmiştir.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Divan aracılığı ile İslam tarihinde </a:t>
            </a:r>
            <a:r>
              <a:rPr lang="tr-TR" b="1" dirty="0"/>
              <a:t>Müslümanların ilk parası</a:t>
            </a:r>
            <a:r>
              <a:rPr lang="tr-TR" dirty="0"/>
              <a:t> bu dönemde basılmış oldu. </a:t>
            </a:r>
            <a:r>
              <a:rPr lang="tr-TR" dirty="0" err="1"/>
              <a:t>İslamiyete</a:t>
            </a:r>
            <a:r>
              <a:rPr lang="tr-TR" dirty="0"/>
              <a:t> ait bazı semboller </a:t>
            </a:r>
            <a:r>
              <a:rPr lang="tr-TR" dirty="0" err="1"/>
              <a:t>Sasani</a:t>
            </a:r>
            <a:r>
              <a:rPr lang="tr-TR" dirty="0"/>
              <a:t> parasının üstüne basılmıştır.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685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907753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6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28800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9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2" y="764704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 RİDDE OLAYLARININ SEBEPLERİ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Bazı kabilelerin </a:t>
            </a:r>
            <a:r>
              <a:rPr lang="tr-TR" b="1" dirty="0"/>
              <a:t>yeni</a:t>
            </a:r>
            <a:r>
              <a:rPr lang="tr-TR" dirty="0"/>
              <a:t> Müslüman olmaları,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Kabilecilik</a:t>
            </a:r>
            <a:r>
              <a:rPr lang="tr-TR" dirty="0"/>
              <a:t> düşüncesi ve başka milletlerin hegemonyası altına girmek istememeleri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Ekonomik</a:t>
            </a:r>
            <a:r>
              <a:rPr lang="tr-TR" dirty="0"/>
              <a:t> sebepler,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Merkezi yönetimden </a:t>
            </a:r>
            <a:r>
              <a:rPr lang="tr-TR" b="1" dirty="0"/>
              <a:t>bağımsız</a:t>
            </a:r>
            <a:r>
              <a:rPr lang="tr-TR" dirty="0"/>
              <a:t> olma istekleri,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Bazı kabilelerin </a:t>
            </a:r>
            <a:r>
              <a:rPr lang="tr-TR" b="1" dirty="0" err="1"/>
              <a:t>Kureyş’i</a:t>
            </a:r>
            <a:r>
              <a:rPr lang="tr-TR" dirty="0"/>
              <a:t> kendilerine rakip olarak görmeleri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Bedevilerden</a:t>
            </a:r>
            <a:r>
              <a:rPr lang="tr-TR" dirty="0"/>
              <a:t> bazı kabilelerin kanun ve düzen tanımayıp kendilerine hükmedenlere karşı isyankâr davranmaları, </a:t>
            </a: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i="1" dirty="0"/>
              <a:t>Bazı emir ve yasakların Hz. Peygamber’in </a:t>
            </a:r>
            <a:r>
              <a:rPr lang="tr-TR" b="1" i="1" dirty="0"/>
              <a:t>vefatıyla</a:t>
            </a:r>
            <a:r>
              <a:rPr lang="tr-TR" i="1" dirty="0"/>
              <a:t> birlikte geçerliliğini yitirdiğini iddia etmeleri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22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196752"/>
            <a:ext cx="6246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HZ. OSMAN’IN HALİFE SEÇİLİŞİ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Ömer ölüm döşeğinde iken kendisine yerine birini bırakması teklif edilince ilk Müslümanlardan oluşan altı kişilik şûranın aralarından birini halife seçmelerini istedi.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Oğlu </a:t>
            </a:r>
            <a:r>
              <a:rPr lang="tr-TR" b="1" dirty="0"/>
              <a:t>Abdullah</a:t>
            </a:r>
            <a:r>
              <a:rPr lang="tr-TR" dirty="0"/>
              <a:t>’ı da halife seçilmemek şartıyla şûraya dâhil etmişti.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Görüşmelerin ilk safhasında çıkan bazı tartışmalar üzerine,  6 kişilik şura üyelerinden </a:t>
            </a:r>
            <a:r>
              <a:rPr lang="tr-TR" b="1" dirty="0"/>
              <a:t>Abdurrahman b. </a:t>
            </a:r>
            <a:r>
              <a:rPr lang="tr-TR" b="1" dirty="0" err="1"/>
              <a:t>Avf</a:t>
            </a:r>
            <a:r>
              <a:rPr lang="tr-TR" dirty="0"/>
              <a:t>, hakemlik görevini üstlenmiştir.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Abdurrahman b. </a:t>
            </a:r>
            <a:r>
              <a:rPr lang="tr-TR" dirty="0" err="1"/>
              <a:t>Avf</a:t>
            </a:r>
            <a:r>
              <a:rPr lang="tr-TR" dirty="0"/>
              <a:t> yoğun istişareler sonucu Müslümanların huzurunda </a:t>
            </a:r>
            <a:r>
              <a:rPr lang="tr-TR" b="1" dirty="0"/>
              <a:t>Hz. Osman</a:t>
            </a:r>
            <a:r>
              <a:rPr lang="tr-TR" dirty="0"/>
              <a:t>’ı </a:t>
            </a:r>
            <a:r>
              <a:rPr lang="tr-TR" i="1" dirty="0"/>
              <a:t>halife tayin etmiştir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14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466850"/>
            <a:ext cx="46577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9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17652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052736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HZ. OSMAN ZAMANINDA FETİHLER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BELENCER SAVAŞI</a:t>
            </a: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Osman Döneminde, İslam devletinin Kafkasya topraklarına kadar ilerlemesiyle </a:t>
            </a:r>
            <a:r>
              <a:rPr lang="tr-TR" b="1" dirty="0"/>
              <a:t>Hazar Türkleriyle</a:t>
            </a:r>
            <a:r>
              <a:rPr lang="tr-TR" dirty="0"/>
              <a:t> İslam devleti karşı karşıya gelmiştir.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Kafkasya hâkimiyeti için yapılan </a:t>
            </a:r>
            <a:r>
              <a:rPr lang="tr-TR" dirty="0" err="1"/>
              <a:t>Belencer</a:t>
            </a:r>
            <a:r>
              <a:rPr lang="tr-TR" dirty="0"/>
              <a:t> Savaşını </a:t>
            </a:r>
            <a:r>
              <a:rPr lang="tr-TR" b="1" i="1" dirty="0"/>
              <a:t>Hazar Türklerinin kazanmasıyla</a:t>
            </a:r>
            <a:r>
              <a:rPr lang="tr-TR" dirty="0"/>
              <a:t> İslamiyet’in Orta Asya’ya girişini Türkler engellemiştir.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Türklerin askeri yapısı Araplardan daha güçlüdür.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Belencer</a:t>
            </a:r>
            <a:r>
              <a:rPr lang="tr-TR" dirty="0"/>
              <a:t> Savaşı, </a:t>
            </a:r>
            <a:r>
              <a:rPr lang="tr-TR" i="1" dirty="0"/>
              <a:t>Araplar ve Türkler arasında yapılan </a:t>
            </a:r>
            <a:r>
              <a:rPr lang="tr-TR" b="1" i="1" dirty="0"/>
              <a:t>ilk savaştır</a:t>
            </a:r>
            <a:r>
              <a:rPr lang="tr-TR" i="1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8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35696" y="1124744"/>
            <a:ext cx="5382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 OSMAN DÖNEMİNDE İRAN, AZERBAYCAN VE HORASAN FETİHLERİ </a:t>
            </a: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İran’da İsfahan, </a:t>
            </a:r>
            <a:r>
              <a:rPr lang="tr-TR" dirty="0" err="1"/>
              <a:t>Hemedan</a:t>
            </a:r>
            <a:r>
              <a:rPr lang="tr-TR" dirty="0"/>
              <a:t> ve Kirman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Ermenistan,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Gürcistan,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Dağıstan,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Azerbaycan,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Arrân</a:t>
            </a:r>
            <a:r>
              <a:rPr lang="tr-TR" dirty="0"/>
              <a:t> bölgesi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Tiflis fethedildi. </a:t>
            </a:r>
          </a:p>
        </p:txBody>
      </p:sp>
    </p:spTree>
    <p:extLst>
      <p:ext uri="{BB962C8B-B14F-4D97-AF65-F5344CB8AC3E}">
        <p14:creationId xmlns:p14="http://schemas.microsoft.com/office/powerpoint/2010/main" val="185142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1609345"/>
            <a:ext cx="5454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KIBRIS’IN FETHİ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Osman zamanında Suriye genel valiliğine atanan </a:t>
            </a:r>
            <a:r>
              <a:rPr lang="tr-TR" b="1" dirty="0"/>
              <a:t>Muâviye</a:t>
            </a:r>
            <a:r>
              <a:rPr lang="tr-TR" dirty="0"/>
              <a:t>, Kıbrıs fethi için izin aldı.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Daha önce </a:t>
            </a:r>
            <a:r>
              <a:rPr lang="tr-TR" b="1" dirty="0"/>
              <a:t>Hz. Ömer</a:t>
            </a:r>
            <a:r>
              <a:rPr lang="tr-TR" dirty="0"/>
              <a:t>’den izin alamamıştı.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Kıbrıs </a:t>
            </a:r>
            <a:r>
              <a:rPr lang="tr-TR" b="1" dirty="0"/>
              <a:t>barış</a:t>
            </a:r>
            <a:r>
              <a:rPr lang="tr-TR" dirty="0"/>
              <a:t> yoluyla ele geçirilip vergiye bağlandı.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Kıbrıs idarecilerinin </a:t>
            </a:r>
            <a:r>
              <a:rPr lang="tr-TR" b="1" dirty="0"/>
              <a:t>vergiyi</a:t>
            </a:r>
            <a:r>
              <a:rPr lang="tr-TR" dirty="0"/>
              <a:t> ödememeleri üzerine, (654) yılında 500 gemilik donanmayla İkinci Kıbrıs seferi gerçekleştirildi ve savaş yoluyla fethedilen adaya 12. 000 asker yerleştirildi. </a:t>
            </a:r>
          </a:p>
        </p:txBody>
      </p:sp>
    </p:spTree>
    <p:extLst>
      <p:ext uri="{BB962C8B-B14F-4D97-AF65-F5344CB8AC3E}">
        <p14:creationId xmlns:p14="http://schemas.microsoft.com/office/powerpoint/2010/main" val="2303956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908720"/>
            <a:ext cx="5598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ZÂTÜ’S-SAVÂRÎ SAVAŞI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652 senesinde Sicilya ve Rodos üzerine seferler düzenlendi.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Abdullah b. Sa‘d kumandasındaki İslâm ordusu Bizans donanmasını tamamen imha etti ve II. </a:t>
            </a:r>
            <a:r>
              <a:rPr lang="tr-TR" dirty="0" err="1"/>
              <a:t>Konstans</a:t>
            </a:r>
            <a:r>
              <a:rPr lang="tr-TR" dirty="0"/>
              <a:t> ancak yaralı olarak kurtulabildi.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Yelken direklerinin çokluğu sebebiyle “</a:t>
            </a:r>
            <a:r>
              <a:rPr lang="tr-TR" b="1" dirty="0" err="1"/>
              <a:t>Zâtü’s-savârî</a:t>
            </a:r>
            <a:r>
              <a:rPr lang="tr-TR" dirty="0"/>
              <a:t>” adı verilen bu zaferle </a:t>
            </a:r>
            <a:r>
              <a:rPr lang="tr-TR" b="1" dirty="0"/>
              <a:t>Bizans’ın Doğu Akdeniz’deki hâkimiyeti </a:t>
            </a:r>
            <a:r>
              <a:rPr lang="tr-TR" dirty="0"/>
              <a:t>sona erdirildi.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Hulefâ-yi</a:t>
            </a:r>
            <a:r>
              <a:rPr lang="tr-TR" dirty="0"/>
              <a:t> </a:t>
            </a:r>
            <a:r>
              <a:rPr lang="tr-TR" dirty="0" err="1"/>
              <a:t>Râşidîn</a:t>
            </a:r>
            <a:r>
              <a:rPr lang="tr-TR" dirty="0"/>
              <a:t> döneminin </a:t>
            </a:r>
            <a:r>
              <a:rPr lang="tr-TR" b="1" dirty="0"/>
              <a:t>en büyük deniz savaşıdır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268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96802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2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260648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İSYAN VE HZ. OSMAN’IN ÖLDÜRÜLMESİ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İsyan başlayınca Hz. Ali ve ashabın diğer büyükleri oğullarını Hz. Osman’ın evine gönderdiler.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İsyancılar, Hz. Osman’ın evini kuşattılar.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Osman tarafından Mısır’ın eski valisine yazılan ve yeni vali Muhammed b. Ebû Bekir ile bazı liderlerinin ölümle cezalandırılmasını emreden bir mektup ele geçirdiklerini söylediler ve ellerindeki mektubu gösterdiler.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Osman böyle bir mektup yazmadığını söyledi ve böyle bir mektuptan haberi olmadığını bildirdi.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Önceden hazırladıkları senaryonun bir parçası olduğu anlaşılan bu mektubun, Hz. Osman’ın bilgisi dışında kâtibi </a:t>
            </a:r>
            <a:r>
              <a:rPr lang="tr-TR" b="1" dirty="0"/>
              <a:t>Mervan</a:t>
            </a:r>
            <a:r>
              <a:rPr lang="tr-TR" dirty="0"/>
              <a:t> tarafından yazılıp, hilafet mührüyle mühürlendiğini bildiren rivayetler de bulunmaktadır.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Onun sözlerine aldırmayan asiler, evin etrafında ve stratejik noktalarda mevzilendiler. Bu arada tarafsız kalan ve olaylara </a:t>
            </a:r>
            <a:r>
              <a:rPr lang="tr-TR" dirty="0" err="1"/>
              <a:t>müdahele</a:t>
            </a:r>
            <a:r>
              <a:rPr lang="tr-TR" dirty="0"/>
              <a:t> etmeyen Medinelilere dokunmayacaklarını açıkladılar. </a:t>
            </a:r>
          </a:p>
        </p:txBody>
      </p:sp>
    </p:spTree>
    <p:extLst>
      <p:ext uri="{BB962C8B-B14F-4D97-AF65-F5344CB8AC3E}">
        <p14:creationId xmlns:p14="http://schemas.microsoft.com/office/powerpoint/2010/main" val="734760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2" y="260648"/>
            <a:ext cx="6462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İSYAN VE HZ. OSMAN’IN ÖLDÜRÜLMESİ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Medinelilerin çoğu, evlerinden dışarı çıkmadı. Bunun sebebi, sadece tehditler değil, halifenin öldürülebileceği ihtimalini düşünememiş olmalarıydı.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Osman’ın isyancılara konuşmalarıyla ortalık biraz daha sakinleşmişken, </a:t>
            </a:r>
            <a:r>
              <a:rPr lang="tr-TR" dirty="0" err="1"/>
              <a:t>Mervân</a:t>
            </a:r>
            <a:r>
              <a:rPr lang="tr-TR" dirty="0"/>
              <a:t>, isyancılara karşı onları aşağılayan sert bir konuşma yapıp onları tehdit etti ve ortalığı yeniden alevlendirdi.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Osman’ın evinden dışarı çıkmasına ve mescide gelmesine izin vermediler. Ona halifeliği bırakmasını, aksi takdirde öldüreceklerini söylediler. Bundan itibaren evine su gönderilmesini de yasakladılar.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İsyancılar, Kur’an okumakta olan Hz. Osman’ı öldürdü. Bu olay </a:t>
            </a:r>
            <a:r>
              <a:rPr lang="tr-TR" b="1" dirty="0"/>
              <a:t>el-</a:t>
            </a:r>
            <a:r>
              <a:rPr lang="tr-TR" b="1" dirty="0" err="1"/>
              <a:t>fitnetü’l</a:t>
            </a:r>
            <a:r>
              <a:rPr lang="tr-TR" b="1" dirty="0"/>
              <a:t> </a:t>
            </a:r>
            <a:r>
              <a:rPr lang="tr-TR" b="1" dirty="0" err="1"/>
              <a:t>kübra</a:t>
            </a:r>
            <a:r>
              <a:rPr lang="tr-TR" b="1" dirty="0"/>
              <a:t> (büyük fitne)</a:t>
            </a:r>
            <a:r>
              <a:rPr lang="tr-TR" dirty="0"/>
              <a:t> olarak tarihe geçmiştir. Muâviye b. Ebû </a:t>
            </a:r>
            <a:r>
              <a:rPr lang="tr-TR" dirty="0" err="1"/>
              <a:t>Süfyân</a:t>
            </a:r>
            <a:r>
              <a:rPr lang="tr-TR" dirty="0"/>
              <a:t>, halifeliği zamanında kabrinin bulunduğu yeri </a:t>
            </a:r>
            <a:r>
              <a:rPr lang="tr-TR" dirty="0" err="1"/>
              <a:t>Cennetü’l</a:t>
            </a:r>
            <a:r>
              <a:rPr lang="tr-TR" dirty="0"/>
              <a:t>-Baki’ içine aldırdı. </a:t>
            </a:r>
          </a:p>
        </p:txBody>
      </p:sp>
    </p:spTree>
    <p:extLst>
      <p:ext uri="{BB962C8B-B14F-4D97-AF65-F5344CB8AC3E}">
        <p14:creationId xmlns:p14="http://schemas.microsoft.com/office/powerpoint/2010/main" val="97673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612845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 </a:t>
            </a:r>
            <a:r>
              <a:rPr lang="tr-TR" b="1" dirty="0">
                <a:solidFill>
                  <a:srgbClr val="FF0000"/>
                </a:solidFill>
              </a:rPr>
              <a:t>YEMAME SAVAŞI (633) 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Halid b. </a:t>
            </a:r>
            <a:r>
              <a:rPr lang="tr-TR" dirty="0" err="1"/>
              <a:t>Velîd</a:t>
            </a:r>
            <a:r>
              <a:rPr lang="tr-TR" dirty="0"/>
              <a:t>, peygamberlik iddiasında bulunan </a:t>
            </a:r>
            <a:r>
              <a:rPr lang="tr-TR" b="1" dirty="0" err="1"/>
              <a:t>Secâh</a:t>
            </a:r>
            <a:r>
              <a:rPr lang="tr-TR" dirty="0"/>
              <a:t> ve onu destekleyen </a:t>
            </a:r>
            <a:r>
              <a:rPr lang="tr-TR" b="1" dirty="0"/>
              <a:t>Benî </a:t>
            </a:r>
            <a:r>
              <a:rPr lang="tr-TR" b="1" dirty="0" err="1"/>
              <a:t>Temîm</a:t>
            </a:r>
            <a:r>
              <a:rPr lang="tr-TR" b="1" dirty="0"/>
              <a:t> </a:t>
            </a:r>
            <a:r>
              <a:rPr lang="tr-TR" dirty="0"/>
              <a:t>üzerine yürüdü.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Hareketi tek başına yürütemeyeceğini gören </a:t>
            </a:r>
            <a:r>
              <a:rPr lang="tr-TR" dirty="0" err="1"/>
              <a:t>Secâh</a:t>
            </a:r>
            <a:r>
              <a:rPr lang="tr-TR" dirty="0"/>
              <a:t>, derhal Yemâme’ye giderek burada peygamberlik iddiasında bulunan </a:t>
            </a:r>
            <a:r>
              <a:rPr lang="tr-TR" b="1" dirty="0" err="1"/>
              <a:t>Müseylime</a:t>
            </a:r>
            <a:r>
              <a:rPr lang="tr-TR" dirty="0" err="1"/>
              <a:t>’ye</a:t>
            </a:r>
            <a:r>
              <a:rPr lang="tr-TR" dirty="0"/>
              <a:t> katıldı.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 err="1"/>
              <a:t>Akrabâ</a:t>
            </a:r>
            <a:r>
              <a:rPr lang="tr-TR" b="1" dirty="0"/>
              <a:t> savaşı</a:t>
            </a:r>
            <a:r>
              <a:rPr lang="tr-TR" dirty="0"/>
              <a:t> adı verilen bu çarpışmalar, Müslümanların </a:t>
            </a:r>
            <a:r>
              <a:rPr lang="tr-TR" b="1" dirty="0"/>
              <a:t>Bedir’den sonra</a:t>
            </a:r>
            <a:r>
              <a:rPr lang="tr-TR" dirty="0"/>
              <a:t> o güne kadar yaptıkları muharebelerin </a:t>
            </a:r>
            <a:r>
              <a:rPr lang="tr-TR" b="1" dirty="0"/>
              <a:t>en şiddetlisi</a:t>
            </a:r>
            <a:r>
              <a:rPr lang="tr-TR" dirty="0"/>
              <a:t> kabul edilir.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Müseylime</a:t>
            </a:r>
            <a:r>
              <a:rPr lang="tr-TR" dirty="0"/>
              <a:t> pek çok taraftarıyla birlikte öldürüldü. Toplam on bin kayıp verildi.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savaşta şehit olanların sayısı 2200 kişi olup, bunların 700’ü Kur’ân hafızı idi. Bu olay </a:t>
            </a:r>
            <a:r>
              <a:rPr lang="tr-TR" b="1" i="1" dirty="0"/>
              <a:t>Kur’an’ın cem edilip korunmasına </a:t>
            </a:r>
            <a:r>
              <a:rPr lang="tr-TR" dirty="0"/>
              <a:t>sebep olmuştur. </a:t>
            </a:r>
          </a:p>
        </p:txBody>
      </p:sp>
    </p:spTree>
    <p:extLst>
      <p:ext uri="{BB962C8B-B14F-4D97-AF65-F5344CB8AC3E}">
        <p14:creationId xmlns:p14="http://schemas.microsoft.com/office/powerpoint/2010/main" val="1836003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51164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44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196752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 algn="ctr"/>
            <a:r>
              <a:rPr lang="tr-TR" b="1" dirty="0">
                <a:solidFill>
                  <a:srgbClr val="FF0000"/>
                </a:solidFill>
              </a:rPr>
              <a:t>HZ. ALİ DÖNEMİ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Ebû Bekir halife seçilince Hz. Ali </a:t>
            </a:r>
            <a:r>
              <a:rPr lang="tr-TR" b="1" dirty="0"/>
              <a:t>altı ay </a:t>
            </a:r>
            <a:r>
              <a:rPr lang="tr-TR" dirty="0"/>
              <a:t>kadar geç biat etti. Bu sırada Hz. Fâtıma’nın Hz. Peygamber’in mirasını talep etmesi ve Hz. Ebû Bekir’in </a:t>
            </a:r>
            <a:r>
              <a:rPr lang="tr-TR" dirty="0" err="1"/>
              <a:t>Fedek</a:t>
            </a:r>
            <a:r>
              <a:rPr lang="tr-TR" dirty="0"/>
              <a:t> arazisini miras olarak vermemesi, araya soğukluk girmesine neden olmuştu.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İlk üç halife döneminde Hz. Ali aktif siyasetten uzak durdu.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Yönetimde görev almadığı gibi, fetihler için gönderilen orduların içinde de bulunmadı.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Peygamberimizin </a:t>
            </a:r>
            <a:r>
              <a:rPr lang="tr-TR" b="1" dirty="0"/>
              <a:t>cenazesini</a:t>
            </a:r>
            <a:r>
              <a:rPr lang="tr-TR" dirty="0"/>
              <a:t> yıkamıştır. </a:t>
            </a:r>
          </a:p>
        </p:txBody>
      </p:sp>
    </p:spTree>
    <p:extLst>
      <p:ext uri="{BB962C8B-B14F-4D97-AF65-F5344CB8AC3E}">
        <p14:creationId xmlns:p14="http://schemas.microsoft.com/office/powerpoint/2010/main" val="134610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783967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25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620688"/>
            <a:ext cx="6318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 ALİ MUHALİFLERİ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Muhalif gruplardan biri </a:t>
            </a:r>
            <a:r>
              <a:rPr lang="tr-TR" b="1" dirty="0"/>
              <a:t>Hz. </a:t>
            </a:r>
            <a:r>
              <a:rPr lang="tr-TR" b="1" dirty="0" err="1"/>
              <a:t>Âişe</a:t>
            </a:r>
            <a:r>
              <a:rPr lang="tr-TR" dirty="0"/>
              <a:t>, </a:t>
            </a:r>
            <a:r>
              <a:rPr lang="tr-TR" b="1" dirty="0"/>
              <a:t>Talha b. Ubeydullah</a:t>
            </a:r>
            <a:r>
              <a:rPr lang="tr-TR" dirty="0"/>
              <a:t> ve </a:t>
            </a:r>
            <a:r>
              <a:rPr lang="tr-TR" b="1" dirty="0" err="1"/>
              <a:t>Zübeyr</a:t>
            </a:r>
            <a:r>
              <a:rPr lang="tr-TR" b="1" dirty="0"/>
              <a:t> b. </a:t>
            </a:r>
            <a:r>
              <a:rPr lang="tr-TR" b="1" dirty="0" err="1"/>
              <a:t>Avvâm</a:t>
            </a:r>
            <a:r>
              <a:rPr lang="tr-TR" dirty="0" err="1"/>
              <a:t>’ın</a:t>
            </a:r>
            <a:r>
              <a:rPr lang="tr-TR" dirty="0"/>
              <a:t> önderliğini yaptıkları gruptu.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Diğer önemli bir muhalif </a:t>
            </a:r>
            <a:r>
              <a:rPr lang="tr-TR" b="1" dirty="0"/>
              <a:t>Muâviye b. Ebû </a:t>
            </a:r>
            <a:r>
              <a:rPr lang="tr-TR" b="1" dirty="0" err="1"/>
              <a:t>Süfyân</a:t>
            </a:r>
            <a:r>
              <a:rPr lang="tr-TR" dirty="0" err="1"/>
              <a:t>’dır</a:t>
            </a:r>
            <a:r>
              <a:rPr lang="tr-TR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Muâviye, 18 yıldır Suriye bölgesinde valilik yapıyordu ve güçlü bir konuma sahipti.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Ali’ye biat etmeyi Hz. Osman’ın katillerinin cezalandırılması koşuluna bağladı.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Ali, </a:t>
            </a:r>
            <a:r>
              <a:rPr lang="tr-TR" dirty="0" err="1"/>
              <a:t>Muâviye’nin</a:t>
            </a:r>
            <a:r>
              <a:rPr lang="tr-TR" dirty="0"/>
              <a:t> tavrını samimi bulmuyordu. Böyle bir talep etme hakkı yoktu. Zira Hz. Osman’ın çocukları hayattaydı. Muâviye ise akrabası olduğu için Hz. Osman’ın katillerinin cezalandırılmasını talep edebileceğini düşünüyordu.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Muâviye’nin</a:t>
            </a:r>
            <a:r>
              <a:rPr lang="tr-TR" dirty="0"/>
              <a:t> Hz. Osman’ın kanını talep etme iddiasının </a:t>
            </a:r>
            <a:r>
              <a:rPr lang="tr-TR" b="1" i="1" dirty="0"/>
              <a:t>önemli bir dayanağı</a:t>
            </a:r>
            <a:r>
              <a:rPr lang="tr-TR" dirty="0"/>
              <a:t> Arap geleneğidir.</a:t>
            </a:r>
          </a:p>
        </p:txBody>
      </p:sp>
    </p:spTree>
    <p:extLst>
      <p:ext uri="{BB962C8B-B14F-4D97-AF65-F5344CB8AC3E}">
        <p14:creationId xmlns:p14="http://schemas.microsoft.com/office/powerpoint/2010/main" val="3739168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684221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77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88640"/>
            <a:ext cx="6678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CEMEL SAVAŞI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</a:t>
            </a:r>
            <a:r>
              <a:rPr lang="tr-TR" dirty="0" err="1"/>
              <a:t>Âişe</a:t>
            </a:r>
            <a:r>
              <a:rPr lang="tr-TR" dirty="0"/>
              <a:t>, Talha ve </a:t>
            </a:r>
            <a:r>
              <a:rPr lang="tr-TR" dirty="0" err="1"/>
              <a:t>Zübeyr’in</a:t>
            </a:r>
            <a:r>
              <a:rPr lang="tr-TR" dirty="0"/>
              <a:t> liderliğini yaptığı muhalefet grubu, Mekke’de bir araya geldi.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Ali’nin ordusu ve Hz. </a:t>
            </a:r>
            <a:r>
              <a:rPr lang="tr-TR" dirty="0" err="1"/>
              <a:t>Aişe’nin</a:t>
            </a:r>
            <a:r>
              <a:rPr lang="tr-TR" dirty="0"/>
              <a:t> etrafında toplanan ordu Basra yakınlarındaki </a:t>
            </a:r>
            <a:r>
              <a:rPr lang="tr-TR" dirty="0" err="1"/>
              <a:t>Hureybe</a:t>
            </a:r>
            <a:r>
              <a:rPr lang="tr-TR" dirty="0"/>
              <a:t> mevkiinde karşı karşıya geldi.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Çarpışmaların, uzlaşma konusunda epey mesafe kaydedildiği bir sırada meydana geldiği nakledilir.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</a:t>
            </a:r>
            <a:r>
              <a:rPr lang="tr-TR" dirty="0" err="1"/>
              <a:t>Âişe’nin</a:t>
            </a:r>
            <a:r>
              <a:rPr lang="tr-TR" dirty="0"/>
              <a:t> savaşı devesinin üzerindeki </a:t>
            </a:r>
            <a:r>
              <a:rPr lang="tr-TR" dirty="0" err="1"/>
              <a:t>hevdecten</a:t>
            </a:r>
            <a:r>
              <a:rPr lang="tr-TR" dirty="0"/>
              <a:t> komuta ettiği ve çarpışmalar onun devesinin etrafında yoğunlaştığı için bu savaşa </a:t>
            </a:r>
            <a:r>
              <a:rPr lang="tr-TR" b="1" dirty="0" err="1"/>
              <a:t>Cemel</a:t>
            </a:r>
            <a:r>
              <a:rPr lang="tr-TR" b="1" dirty="0"/>
              <a:t> (Deve)</a:t>
            </a:r>
            <a:r>
              <a:rPr lang="tr-TR" dirty="0"/>
              <a:t> </a:t>
            </a:r>
            <a:r>
              <a:rPr lang="tr-TR" b="1" dirty="0" err="1"/>
              <a:t>Vak‘ası</a:t>
            </a:r>
            <a:r>
              <a:rPr lang="tr-TR" dirty="0"/>
              <a:t> denmiştir.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Ali’nin zaferiyle sonuçlandı.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Savaşta Hz. </a:t>
            </a:r>
            <a:r>
              <a:rPr lang="tr-TR" dirty="0" err="1"/>
              <a:t>Âişe</a:t>
            </a:r>
            <a:r>
              <a:rPr lang="tr-TR" dirty="0"/>
              <a:t> ile birlikte hareket eden </a:t>
            </a:r>
            <a:r>
              <a:rPr lang="tr-TR" b="1" dirty="0"/>
              <a:t>Talha</a:t>
            </a:r>
            <a:r>
              <a:rPr lang="tr-TR" dirty="0"/>
              <a:t> ve </a:t>
            </a:r>
            <a:r>
              <a:rPr lang="tr-TR" b="1" dirty="0" err="1"/>
              <a:t>Zübeyr</a:t>
            </a:r>
            <a:r>
              <a:rPr lang="tr-TR" dirty="0"/>
              <a:t> hayatlarını kaybetti.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İlk büyük iç çatışmadır. </a:t>
            </a:r>
            <a:r>
              <a:rPr lang="tr-TR" b="1" dirty="0"/>
              <a:t>Büyük günah işleyen </a:t>
            </a:r>
            <a:r>
              <a:rPr lang="tr-TR" dirty="0"/>
              <a:t>kişinin durumu ile ilgili tartışmaların ortaya çıkmasına neden olmuştur. </a:t>
            </a:r>
          </a:p>
          <a:p>
            <a:r>
              <a:rPr lang="tr-TR" b="1" dirty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8300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332656"/>
            <a:ext cx="64807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 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SIFFÎN SAVAŞI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Ali, </a:t>
            </a:r>
            <a:r>
              <a:rPr lang="tr-TR" dirty="0" err="1"/>
              <a:t>Cemel</a:t>
            </a:r>
            <a:r>
              <a:rPr lang="tr-TR" dirty="0"/>
              <a:t> Savaşından sonra </a:t>
            </a:r>
            <a:r>
              <a:rPr lang="tr-TR" b="1" dirty="0" err="1"/>
              <a:t>Kûfe</a:t>
            </a:r>
            <a:r>
              <a:rPr lang="tr-TR" dirty="0" err="1"/>
              <a:t>’yi</a:t>
            </a:r>
            <a:r>
              <a:rPr lang="tr-TR" dirty="0"/>
              <a:t> devletin merkezi yaptı.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Ali, </a:t>
            </a:r>
            <a:r>
              <a:rPr lang="tr-TR" dirty="0" err="1"/>
              <a:t>Muâviye’nin</a:t>
            </a:r>
            <a:r>
              <a:rPr lang="tr-TR" dirty="0"/>
              <a:t> itaat etmediğini, hatta kendisine karşı cepheyi genişletmeye çalıştığını görünce onunla savaşmaktan başka yol olmadığını anladı.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İki ordu Irak-Suriye sınırındaki </a:t>
            </a:r>
            <a:r>
              <a:rPr lang="tr-TR" dirty="0" err="1"/>
              <a:t>Sıffîn’de</a:t>
            </a:r>
            <a:r>
              <a:rPr lang="tr-TR" dirty="0"/>
              <a:t> karşı karşıya geldi.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Ali’nin toplu taarruz emri vermesi üzerine saldırıya geçildi.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Sabaha kadar devam eden çarpışmalar sebebiyle Cuma gecesine </a:t>
            </a:r>
            <a:r>
              <a:rPr lang="tr-TR" b="1" dirty="0"/>
              <a:t>Hırıltı</a:t>
            </a:r>
            <a:r>
              <a:rPr lang="tr-TR" dirty="0"/>
              <a:t> </a:t>
            </a:r>
            <a:r>
              <a:rPr lang="tr-TR" b="1" dirty="0"/>
              <a:t>gecesi </a:t>
            </a:r>
            <a:r>
              <a:rPr lang="tr-TR" i="1" dirty="0"/>
              <a:t>(</a:t>
            </a:r>
            <a:r>
              <a:rPr lang="tr-TR" i="1" dirty="0" err="1"/>
              <a:t>Leyletü’l-herîr</a:t>
            </a:r>
            <a:r>
              <a:rPr lang="tr-TR" i="1" dirty="0"/>
              <a:t>)</a:t>
            </a:r>
            <a:r>
              <a:rPr lang="tr-TR" dirty="0"/>
              <a:t> denir.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 err="1"/>
              <a:t>Eşter</a:t>
            </a:r>
            <a:r>
              <a:rPr lang="tr-TR" b="1" dirty="0"/>
              <a:t> en-</a:t>
            </a:r>
            <a:r>
              <a:rPr lang="tr-TR" b="1" dirty="0" err="1"/>
              <a:t>Neha‘î</a:t>
            </a:r>
            <a:r>
              <a:rPr lang="tr-TR" dirty="0"/>
              <a:t>, askerleriyle </a:t>
            </a:r>
            <a:r>
              <a:rPr lang="tr-TR" dirty="0" err="1"/>
              <a:t>Muâviye’nin</a:t>
            </a:r>
            <a:r>
              <a:rPr lang="tr-TR" dirty="0"/>
              <a:t> çadırına yöneldi.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Durumun kötüye gittiğini gören Muâviye, Amr b. </a:t>
            </a:r>
            <a:r>
              <a:rPr lang="tr-TR" dirty="0" err="1"/>
              <a:t>Âs</a:t>
            </a:r>
            <a:r>
              <a:rPr lang="tr-TR" dirty="0"/>
              <a:t> ile istişare etti. Amr, </a:t>
            </a:r>
            <a:r>
              <a:rPr lang="tr-TR" dirty="0" err="1"/>
              <a:t>Muâviye’ye</a:t>
            </a:r>
            <a:r>
              <a:rPr lang="tr-TR" dirty="0"/>
              <a:t> ihtilafın çözümü için </a:t>
            </a:r>
            <a:r>
              <a:rPr lang="tr-TR" b="1" i="1" dirty="0"/>
              <a:t>Kur’ân’ın hakemliğine(tahkim)</a:t>
            </a:r>
            <a:r>
              <a:rPr lang="tr-TR" dirty="0"/>
              <a:t> davet etmesini önerdi.</a:t>
            </a:r>
          </a:p>
        </p:txBody>
      </p:sp>
    </p:spTree>
    <p:extLst>
      <p:ext uri="{BB962C8B-B14F-4D97-AF65-F5344CB8AC3E}">
        <p14:creationId xmlns:p14="http://schemas.microsoft.com/office/powerpoint/2010/main" val="1392162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07704" y="836712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 </a:t>
            </a:r>
          </a:p>
          <a:p>
            <a:pPr algn="ctr"/>
            <a:r>
              <a:rPr lang="tr-TR" b="1" i="1" dirty="0">
                <a:solidFill>
                  <a:srgbClr val="FF0000"/>
                </a:solidFill>
              </a:rPr>
              <a:t>TAHKÎM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Eş‘as</a:t>
            </a:r>
            <a:r>
              <a:rPr lang="tr-TR" dirty="0"/>
              <a:t>, bu sırada görüşmelerde etkin rol oynadı.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Muâviye hakem olarak </a:t>
            </a:r>
            <a:r>
              <a:rPr lang="tr-TR" b="1" dirty="0"/>
              <a:t>Amr b. </a:t>
            </a:r>
            <a:r>
              <a:rPr lang="tr-TR" b="1" dirty="0" err="1"/>
              <a:t>Âs</a:t>
            </a:r>
            <a:r>
              <a:rPr lang="tr-TR" dirty="0" err="1"/>
              <a:t>’ı</a:t>
            </a:r>
            <a:r>
              <a:rPr lang="tr-TR" dirty="0"/>
              <a:t> belirledi.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Ali, ilk önce </a:t>
            </a:r>
            <a:r>
              <a:rPr lang="tr-TR" i="1" dirty="0"/>
              <a:t>Abdullah b. Abbas</a:t>
            </a:r>
            <a:r>
              <a:rPr lang="tr-TR" dirty="0"/>
              <a:t>’ı, daha sonra </a:t>
            </a:r>
            <a:r>
              <a:rPr lang="tr-TR" i="1" dirty="0" err="1"/>
              <a:t>Eşter</a:t>
            </a:r>
            <a:r>
              <a:rPr lang="tr-TR" dirty="0" err="1"/>
              <a:t>’i</a:t>
            </a:r>
            <a:r>
              <a:rPr lang="tr-TR" dirty="0"/>
              <a:t> önerdi. Fakat Eş‘as, kabul etmedi.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Eş‘as’ın</a:t>
            </a:r>
            <a:r>
              <a:rPr lang="tr-TR" dirty="0"/>
              <a:t> teklifi </a:t>
            </a:r>
            <a:r>
              <a:rPr lang="tr-TR" b="1" dirty="0"/>
              <a:t>Ebû Mûsâ el-</a:t>
            </a:r>
            <a:r>
              <a:rPr lang="tr-TR" b="1" dirty="0" err="1"/>
              <a:t>Eş‘arî</a:t>
            </a:r>
            <a:r>
              <a:rPr lang="tr-TR" dirty="0"/>
              <a:t> idi.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Ali, Ebû Mûsâ’nın davasını savunamayacağını düşünüyordu lakin hakemliğini kabul etmek zorunda kaldı.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Hakemler, üzerinde anlaştıkları hususların yazılması için bir kâtip görevlendirdiler. </a:t>
            </a:r>
          </a:p>
        </p:txBody>
      </p:sp>
    </p:spTree>
    <p:extLst>
      <p:ext uri="{BB962C8B-B14F-4D97-AF65-F5344CB8AC3E}">
        <p14:creationId xmlns:p14="http://schemas.microsoft.com/office/powerpoint/2010/main" val="530337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64804" y="1916832"/>
            <a:ext cx="581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TAHKİM</a:t>
            </a: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Karar önce </a:t>
            </a:r>
            <a:r>
              <a:rPr lang="tr-TR" b="1" dirty="0"/>
              <a:t>Ebû </a:t>
            </a:r>
            <a:r>
              <a:rPr lang="tr-TR" b="1" dirty="0" err="1"/>
              <a:t>Mûsa</a:t>
            </a:r>
            <a:r>
              <a:rPr lang="tr-TR" b="1" dirty="0"/>
              <a:t> </a:t>
            </a:r>
            <a:r>
              <a:rPr lang="tr-TR" dirty="0"/>
              <a:t>tarafından açıklandı. Amr b. </a:t>
            </a:r>
            <a:r>
              <a:rPr lang="tr-TR" dirty="0" err="1"/>
              <a:t>Âs</a:t>
            </a:r>
            <a:r>
              <a:rPr lang="tr-TR" dirty="0"/>
              <a:t> ise </a:t>
            </a:r>
            <a:r>
              <a:rPr lang="tr-TR" dirty="0" err="1"/>
              <a:t>Muâviye’yi</a:t>
            </a:r>
            <a:r>
              <a:rPr lang="tr-TR" dirty="0"/>
              <a:t> halife tayin ettiğini bildirdi.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Ebû Mûsâ’nın aldatıldığını söylemesi bir işe yaramadı.  Hz. Ali’nin görevden uzaklaştırılmasına karar verilmişti.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Böylece tahkim, sorunu daha karmaşık hale getirmekten başka bir işe yaramadı.</a:t>
            </a:r>
          </a:p>
        </p:txBody>
      </p:sp>
    </p:spTree>
    <p:extLst>
      <p:ext uri="{BB962C8B-B14F-4D97-AF65-F5344CB8AC3E}">
        <p14:creationId xmlns:p14="http://schemas.microsoft.com/office/powerpoint/2010/main" val="1645015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889424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0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2" y="980728"/>
            <a:ext cx="5742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SURİYE FETİHLERİ – ECNADEYN </a:t>
            </a:r>
            <a:r>
              <a:rPr lang="tr-TR" b="1" i="1" dirty="0">
                <a:solidFill>
                  <a:srgbClr val="FF0000"/>
                </a:solidFill>
              </a:rPr>
              <a:t>(634)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Suriye seferiyle Hristiyan Arap çemberi yarılmaya çalışılmış, Müslümanların Araplar dışındaki milletlerle yakın temas kurulması hedeflenmiştir.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Suriyeʼye</a:t>
            </a:r>
            <a:r>
              <a:rPr lang="tr-TR" dirty="0"/>
              <a:t> girilme haberi </a:t>
            </a:r>
            <a:r>
              <a:rPr lang="tr-TR" dirty="0" err="1"/>
              <a:t>Bizansʼa</a:t>
            </a:r>
            <a:r>
              <a:rPr lang="tr-TR" dirty="0"/>
              <a:t> ulaşınca İmparator </a:t>
            </a:r>
            <a:r>
              <a:rPr lang="tr-TR" dirty="0" err="1"/>
              <a:t>Herakleios</a:t>
            </a:r>
            <a:r>
              <a:rPr lang="tr-TR" dirty="0"/>
              <a:t>, kardeşi </a:t>
            </a:r>
            <a:r>
              <a:rPr lang="tr-TR" b="1" dirty="0" err="1"/>
              <a:t>Theodoros</a:t>
            </a:r>
            <a:r>
              <a:rPr lang="tr-TR" dirty="0"/>
              <a:t> kumandasında büyük bir ordu gönderdi.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Amr b. As</a:t>
            </a:r>
            <a:r>
              <a:rPr lang="tr-TR" dirty="0"/>
              <a:t>, olayı Halifeye bildirince </a:t>
            </a:r>
            <a:r>
              <a:rPr lang="tr-TR" b="1" dirty="0"/>
              <a:t>Halid b. </a:t>
            </a:r>
            <a:r>
              <a:rPr lang="tr-TR" b="1" dirty="0" err="1"/>
              <a:t>Velid</a:t>
            </a:r>
            <a:r>
              <a:rPr lang="tr-TR" dirty="0"/>
              <a:t> komutasında birleşmek üzere bütün gruplar </a:t>
            </a:r>
            <a:r>
              <a:rPr lang="tr-TR" b="1" dirty="0" err="1"/>
              <a:t>Ecnâdeyn</a:t>
            </a:r>
            <a:r>
              <a:rPr lang="tr-TR" dirty="0" err="1"/>
              <a:t>ʼde</a:t>
            </a:r>
            <a:r>
              <a:rPr lang="tr-TR" dirty="0"/>
              <a:t> toplandı. Müslümanlar galip oldu.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Ebubekir döneminde</a:t>
            </a:r>
            <a:r>
              <a:rPr lang="tr-TR" b="1" dirty="0"/>
              <a:t> </a:t>
            </a:r>
            <a:r>
              <a:rPr lang="tr-TR" b="1" i="1" dirty="0"/>
              <a:t>Müslümanlarla Bizanslıların</a:t>
            </a:r>
            <a:r>
              <a:rPr lang="tr-TR" dirty="0"/>
              <a:t> karşı karşıya geldikleri bu </a:t>
            </a:r>
            <a:r>
              <a:rPr lang="tr-TR" b="1" dirty="0"/>
              <a:t>ilk savaş</a:t>
            </a:r>
            <a:r>
              <a:rPr lang="tr-TR" dirty="0"/>
              <a:t> Müslümanlara </a:t>
            </a:r>
            <a:r>
              <a:rPr lang="tr-TR" b="1" i="1" dirty="0"/>
              <a:t>Suriye kapılarını açtı.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795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836712"/>
            <a:ext cx="6408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NEHREVÂN SAVAŞI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i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Hâricîlere göre Hz. Ali, hakemi göndermek suretiyle itaat edilme hakkını kaybetti.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sebeple hemen onun yerine başlarına imam olarak </a:t>
            </a:r>
            <a:r>
              <a:rPr lang="tr-TR" b="1" dirty="0"/>
              <a:t>Abdullah b. </a:t>
            </a:r>
            <a:r>
              <a:rPr lang="tr-TR" b="1" dirty="0" err="1"/>
              <a:t>Vehb</a:t>
            </a:r>
            <a:r>
              <a:rPr lang="tr-TR" b="1" dirty="0"/>
              <a:t> er-</a:t>
            </a:r>
            <a:r>
              <a:rPr lang="tr-TR" b="1" dirty="0" err="1"/>
              <a:t>Râsibî</a:t>
            </a:r>
            <a:r>
              <a:rPr lang="tr-TR" dirty="0" err="1"/>
              <a:t>’yi</a:t>
            </a:r>
            <a:r>
              <a:rPr lang="tr-TR" dirty="0"/>
              <a:t> seçtiler.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Basra’dan gelen 500 kişilik bir grubun başında </a:t>
            </a:r>
            <a:r>
              <a:rPr lang="tr-TR" b="1" dirty="0" err="1"/>
              <a:t>Mis‘ar</a:t>
            </a:r>
            <a:r>
              <a:rPr lang="tr-TR" b="1" dirty="0"/>
              <a:t> b. </a:t>
            </a:r>
            <a:r>
              <a:rPr lang="tr-TR" b="1" dirty="0" err="1"/>
              <a:t>Fedekî</a:t>
            </a:r>
            <a:r>
              <a:rPr lang="tr-TR" dirty="0"/>
              <a:t> isimli bir </a:t>
            </a:r>
            <a:r>
              <a:rPr lang="tr-TR" dirty="0" err="1"/>
              <a:t>Hâricî</a:t>
            </a:r>
            <a:r>
              <a:rPr lang="tr-TR" dirty="0"/>
              <a:t> vardı. Yolda </a:t>
            </a:r>
            <a:r>
              <a:rPr lang="tr-TR" b="1" dirty="0"/>
              <a:t>Abdullah b. </a:t>
            </a:r>
            <a:r>
              <a:rPr lang="tr-TR" b="1" dirty="0" err="1"/>
              <a:t>Habbâb</a:t>
            </a:r>
            <a:r>
              <a:rPr lang="tr-TR" b="1" dirty="0"/>
              <a:t> b. </a:t>
            </a:r>
            <a:r>
              <a:rPr lang="tr-TR" b="1" dirty="0" err="1"/>
              <a:t>Eret</a:t>
            </a:r>
            <a:r>
              <a:rPr lang="tr-TR" dirty="0" err="1"/>
              <a:t>’le</a:t>
            </a:r>
            <a:r>
              <a:rPr lang="tr-TR" dirty="0"/>
              <a:t> karşılaştılar. Kendisini ve hamile eşini öldürdüler.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Ali, önce ordusunu </a:t>
            </a:r>
            <a:r>
              <a:rPr lang="tr-TR" b="1" dirty="0" err="1"/>
              <a:t>Nehrevân</a:t>
            </a:r>
            <a:r>
              <a:rPr lang="tr-TR" dirty="0" err="1"/>
              <a:t>’a</a:t>
            </a:r>
            <a:r>
              <a:rPr lang="tr-TR" dirty="0"/>
              <a:t> sevk etti.  Burada kalan yaklaşık 3.000 kişi ile Hz. Ali’nin ordusu arasında meydana gelen savaşta </a:t>
            </a:r>
            <a:r>
              <a:rPr lang="tr-TR" dirty="0" err="1"/>
              <a:t>Hâricîlerin</a:t>
            </a:r>
            <a:r>
              <a:rPr lang="tr-TR" dirty="0"/>
              <a:t> önemli bir kısmı öldürüldü.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Nehrevân’dan</a:t>
            </a:r>
            <a:r>
              <a:rPr lang="tr-TR" dirty="0"/>
              <a:t> hemen sonra </a:t>
            </a:r>
            <a:r>
              <a:rPr lang="tr-TR" b="1" dirty="0" err="1"/>
              <a:t>Nuhayle</a:t>
            </a:r>
            <a:r>
              <a:rPr lang="tr-TR" dirty="0" err="1"/>
              <a:t>’de</a:t>
            </a:r>
            <a:r>
              <a:rPr lang="tr-TR" dirty="0"/>
              <a:t> başka bir çatışma meydana geldi. Hz. Ali’nin öldürülmesine kadar küçük çaplı birkaç isyana kalkıştılar; ancak bunların hepsi hemen bastırıldı. </a:t>
            </a:r>
          </a:p>
        </p:txBody>
      </p:sp>
    </p:spTree>
    <p:extLst>
      <p:ext uri="{BB962C8B-B14F-4D97-AF65-F5344CB8AC3E}">
        <p14:creationId xmlns:p14="http://schemas.microsoft.com/office/powerpoint/2010/main" val="1787723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16390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31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220486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HZ. HASAN’IN HALİFE SEÇİLMESİ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Hasan’a Hz. Ali’nin vefatından sonra </a:t>
            </a:r>
            <a:r>
              <a:rPr lang="tr-TR" dirty="0" err="1"/>
              <a:t>Kûfe’de</a:t>
            </a:r>
            <a:r>
              <a:rPr lang="tr-TR" dirty="0"/>
              <a:t> biat edildi.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Mısır ve Suriye eyaletleri </a:t>
            </a:r>
            <a:r>
              <a:rPr lang="tr-TR" dirty="0" err="1"/>
              <a:t>Muâviye’ye</a:t>
            </a:r>
            <a:r>
              <a:rPr lang="tr-TR" dirty="0"/>
              <a:t> bağlı olduğu için biat etmediler.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Hasan, babasının valilerini yerinde bırakarak onları değiştirmedi.</a:t>
            </a:r>
          </a:p>
        </p:txBody>
      </p:sp>
    </p:spTree>
    <p:extLst>
      <p:ext uri="{BB962C8B-B14F-4D97-AF65-F5344CB8AC3E}">
        <p14:creationId xmlns:p14="http://schemas.microsoft.com/office/powerpoint/2010/main" val="330826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45376" y="692696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HZ. HASAN’IN MUÂVİYE’YLE BARIŞ YAPMASI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Muâviye,  </a:t>
            </a:r>
            <a:r>
              <a:rPr lang="tr-TR" b="1" dirty="0"/>
              <a:t>Abdullah b. Âmir </a:t>
            </a:r>
            <a:r>
              <a:rPr lang="tr-TR" dirty="0"/>
              <a:t>komutasındaki bir orduyu Irak’a gönderdi. Ardından kendisi de harekete geçti. Valilerine mektup yazarak askerleriyle ona katılmalarını istedi.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Hasan, halktan beklediği desteği alamadı. Hz. Hasan, </a:t>
            </a:r>
            <a:r>
              <a:rPr lang="tr-TR" b="1" dirty="0"/>
              <a:t>Ubeydullah b. Abbas</a:t>
            </a:r>
            <a:r>
              <a:rPr lang="tr-TR" dirty="0"/>
              <a:t>’ı ordunun başına kumandan olarak atadı.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Muâviye, Ubeydullah’a 1.000.000 dirhem karşılığında kendi tarafına geçmesi önerisinde bulundu. Ubeydullah, askerlerinden habersiz, gece </a:t>
            </a:r>
            <a:r>
              <a:rPr lang="tr-TR" dirty="0" err="1"/>
              <a:t>Muâviye’nin</a:t>
            </a:r>
            <a:r>
              <a:rPr lang="tr-TR" dirty="0"/>
              <a:t> ordusuna katıldı.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Hasan barış önerisinde bulundu. Muâviye teklife olumlu karşılık vererek hilâfet haklarından vazgeçti.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Hüseyin ve bazı </a:t>
            </a:r>
            <a:r>
              <a:rPr lang="tr-TR" dirty="0" err="1"/>
              <a:t>Kûfeliler</a:t>
            </a:r>
            <a:r>
              <a:rPr lang="tr-TR" dirty="0"/>
              <a:t> anlaşmaya karşı çıkmışlarsa da Hz. Hasan anlaşma yapmakta ısrar etti. </a:t>
            </a:r>
          </a:p>
        </p:txBody>
      </p:sp>
    </p:spTree>
    <p:extLst>
      <p:ext uri="{BB962C8B-B14F-4D97-AF65-F5344CB8AC3E}">
        <p14:creationId xmlns:p14="http://schemas.microsoft.com/office/powerpoint/2010/main" val="558163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908720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HZ. HASAN’IN MUÂVİYE’YLE BARIŞ YAPMASI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anlaşmayla birlikte İslâm ümmetinin birliği tekrar sağlandığı için anlaşmanın yapıldığı yıla </a:t>
            </a:r>
            <a:r>
              <a:rPr lang="tr-TR" b="1" dirty="0"/>
              <a:t>Birlik Yılı (</a:t>
            </a:r>
            <a:r>
              <a:rPr lang="tr-TR" b="1" dirty="0" err="1"/>
              <a:t>Âmü’l-cemâ‘a</a:t>
            </a:r>
            <a:r>
              <a:rPr lang="tr-TR" b="1" dirty="0"/>
              <a:t>)</a:t>
            </a:r>
            <a:r>
              <a:rPr lang="tr-TR" dirty="0"/>
              <a:t> denilmiştir.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Hz. Hasan daha sonra siyasetten uzaklaştı.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Yapıcı tutumuyla İslâm dünyasındaki siyasî çekişmelerin sona ermesini sağlamıştır.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Muâviye b. Ebû </a:t>
            </a:r>
            <a:r>
              <a:rPr lang="tr-TR" dirty="0" err="1"/>
              <a:t>Süfyân’ın</a:t>
            </a:r>
            <a:r>
              <a:rPr lang="tr-TR" dirty="0"/>
              <a:t> halife olmasıyla </a:t>
            </a:r>
            <a:r>
              <a:rPr lang="tr-TR" dirty="0" err="1"/>
              <a:t>Hulefâ-yi</a:t>
            </a:r>
            <a:r>
              <a:rPr lang="tr-TR" dirty="0"/>
              <a:t> </a:t>
            </a:r>
            <a:r>
              <a:rPr lang="tr-TR" dirty="0" err="1"/>
              <a:t>Râşidîn</a:t>
            </a:r>
            <a:r>
              <a:rPr lang="tr-TR" dirty="0"/>
              <a:t> dönemi sona ermiş, doksan yıl sürecek olan </a:t>
            </a:r>
            <a:r>
              <a:rPr lang="tr-TR" b="1" dirty="0"/>
              <a:t>Emevîler devri</a:t>
            </a:r>
            <a:r>
              <a:rPr lang="tr-TR" dirty="0"/>
              <a:t> başlamıştır.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Muâviye’nin</a:t>
            </a:r>
            <a:r>
              <a:rPr lang="tr-TR" dirty="0"/>
              <a:t>, oğlu </a:t>
            </a:r>
            <a:r>
              <a:rPr lang="tr-TR" dirty="0" err="1"/>
              <a:t>Yezid’i</a:t>
            </a:r>
            <a:r>
              <a:rPr lang="tr-TR" dirty="0"/>
              <a:t> veliaht tayin etmesiyle hilâfet saltanata dönüşmüştür.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851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07704" y="1772816"/>
            <a:ext cx="5526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 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HZ. EBÛ BEKİR’İN VEFATI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 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Vefatından önce, yerine seçilmek üzere Hz. Ömer’i belirledi, bu konudaki isteğini </a:t>
            </a:r>
            <a:r>
              <a:rPr lang="tr-TR" b="1" dirty="0" err="1"/>
              <a:t>ahitnâme</a:t>
            </a:r>
            <a:r>
              <a:rPr lang="tr-TR" dirty="0"/>
              <a:t> unvanıyla bir vasiyet metninde belirtti.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Ecnadeyn</a:t>
            </a:r>
            <a:r>
              <a:rPr lang="tr-TR" dirty="0"/>
              <a:t> Savaşı’nın neticesini öğrendikten sonra 23 Ağustos 634 tarihinde 63 yaşında vefat etti.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2 yıllık halifelik döneminde isyanlar bastırılmış, fetih tamamlanmış, Kur’an Mushaf haline getirilmiştir. </a:t>
            </a:r>
          </a:p>
        </p:txBody>
      </p:sp>
    </p:spTree>
    <p:extLst>
      <p:ext uri="{BB962C8B-B14F-4D97-AF65-F5344CB8AC3E}">
        <p14:creationId xmlns:p14="http://schemas.microsoft.com/office/powerpoint/2010/main" val="159346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1720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HZ ÖMER DÖNEMİNDE IRAK CEPHESİNDE YAPILAN SAVAŞLAR</a:t>
            </a:r>
          </a:p>
          <a:p>
            <a:endParaRPr lang="tr-TR" b="1" dirty="0"/>
          </a:p>
          <a:p>
            <a:r>
              <a:rPr lang="tr-TR" b="1" dirty="0">
                <a:solidFill>
                  <a:srgbClr val="FF0000"/>
                </a:solidFill>
              </a:rPr>
              <a:t>1. KÖPRÜ SAVAŞI</a:t>
            </a:r>
            <a:endParaRPr lang="tr-TR" dirty="0">
              <a:solidFill>
                <a:srgbClr val="FF0000"/>
              </a:solidFill>
            </a:endParaRPr>
          </a:p>
          <a:p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Ebû Ubeyd es-</a:t>
            </a:r>
            <a:r>
              <a:rPr lang="tr-TR" b="1" dirty="0" err="1"/>
              <a:t>Sakafî</a:t>
            </a:r>
            <a:r>
              <a:rPr lang="tr-TR" dirty="0"/>
              <a:t> ve ordusu, İran ordusuna </a:t>
            </a:r>
            <a:r>
              <a:rPr lang="tr-TR" b="1" dirty="0"/>
              <a:t>Köprü Savaşı’</a:t>
            </a:r>
            <a:r>
              <a:rPr lang="tr-TR" dirty="0"/>
              <a:t>nda</a:t>
            </a:r>
            <a:r>
              <a:rPr lang="tr-TR" b="1" dirty="0"/>
              <a:t> </a:t>
            </a:r>
            <a:r>
              <a:rPr lang="tr-TR" dirty="0"/>
              <a:t>yenildi.</a:t>
            </a:r>
            <a:r>
              <a:rPr lang="tr-TR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Sebebi düşman ordusunun güçlü</a:t>
            </a:r>
            <a:r>
              <a:rPr lang="tr-TR" b="1" dirty="0"/>
              <a:t> </a:t>
            </a:r>
            <a:r>
              <a:rPr lang="tr-TR" dirty="0"/>
              <a:t>olması ve</a:t>
            </a:r>
            <a:r>
              <a:rPr lang="tr-TR" b="1" dirty="0"/>
              <a:t> fillerle </a:t>
            </a:r>
            <a:r>
              <a:rPr lang="tr-TR" dirty="0"/>
              <a:t>desteklenmesiydi.</a:t>
            </a:r>
            <a:r>
              <a:rPr lang="tr-TR" b="1" dirty="0"/>
              <a:t> </a:t>
            </a:r>
            <a:r>
              <a:rPr lang="tr-TR" dirty="0"/>
              <a:t> (13/634). </a:t>
            </a:r>
          </a:p>
        </p:txBody>
      </p:sp>
    </p:spTree>
    <p:extLst>
      <p:ext uri="{BB962C8B-B14F-4D97-AF65-F5344CB8AC3E}">
        <p14:creationId xmlns:p14="http://schemas.microsoft.com/office/powerpoint/2010/main" val="290862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764704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2. KÂDİSİYE SAVAŞI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İki yıl sonra </a:t>
            </a:r>
            <a:r>
              <a:rPr lang="tr-TR" b="1" dirty="0"/>
              <a:t>Sa’d b. Ebû </a:t>
            </a:r>
            <a:r>
              <a:rPr lang="tr-TR" b="1" dirty="0" err="1"/>
              <a:t>Vakkas</a:t>
            </a:r>
            <a:r>
              <a:rPr lang="tr-TR" dirty="0"/>
              <a:t> komutasındaki İslam ordusu, </a:t>
            </a:r>
            <a:r>
              <a:rPr lang="tr-TR" b="1" dirty="0"/>
              <a:t>Rüstem</a:t>
            </a:r>
            <a:r>
              <a:rPr lang="tr-TR" dirty="0"/>
              <a:t> komutasındaki İran ordusunu yendi ve Rüstem öldürüldü.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Savaş </a:t>
            </a:r>
            <a:r>
              <a:rPr lang="tr-TR" b="1" dirty="0" err="1"/>
              <a:t>Kâdisiye’</a:t>
            </a:r>
            <a:r>
              <a:rPr lang="tr-TR" dirty="0" err="1"/>
              <a:t>de</a:t>
            </a:r>
            <a:r>
              <a:rPr lang="tr-TR" b="1" dirty="0"/>
              <a:t> </a:t>
            </a:r>
            <a:r>
              <a:rPr lang="tr-TR" dirty="0"/>
              <a:t>cereyan etti.</a:t>
            </a:r>
            <a:r>
              <a:rPr lang="tr-TR" b="1" dirty="0"/>
              <a:t> </a:t>
            </a:r>
            <a:r>
              <a:rPr lang="tr-TR" dirty="0" err="1"/>
              <a:t>Sâsânî</a:t>
            </a:r>
            <a:r>
              <a:rPr lang="tr-TR" dirty="0"/>
              <a:t> ordusu kat kat fazlaydı ve otuz civarında file sahipti.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Müslümanlar çok miktarda ganimet ele geçirdiler; bunların en kıymetlisi “</a:t>
            </a:r>
            <a:r>
              <a:rPr lang="tr-TR" b="1" dirty="0" err="1"/>
              <a:t>direfş</a:t>
            </a:r>
            <a:r>
              <a:rPr lang="tr-TR" b="1" dirty="0"/>
              <a:t>-i </a:t>
            </a:r>
            <a:r>
              <a:rPr lang="tr-TR" b="1" dirty="0" err="1"/>
              <a:t>kâviyânî</a:t>
            </a:r>
            <a:r>
              <a:rPr lang="tr-TR" dirty="0"/>
              <a:t>” adındaki kutsal İran sancağıydı.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meydan savaşıyla </a:t>
            </a:r>
            <a:r>
              <a:rPr lang="tr-TR" b="1" i="1" dirty="0"/>
              <a:t>Kuzey Irak ve İran’ın kapıları Müslümanlara açılmış</a:t>
            </a:r>
            <a:r>
              <a:rPr lang="tr-TR" dirty="0"/>
              <a:t>, İran ordusu ağır bir yenilgiye uğratılmıştır.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Kisrâ</a:t>
            </a:r>
            <a:r>
              <a:rPr lang="tr-TR" dirty="0"/>
              <a:t> III. </a:t>
            </a:r>
            <a:r>
              <a:rPr lang="tr-TR" dirty="0" err="1"/>
              <a:t>Yezdicerd</a:t>
            </a:r>
            <a:r>
              <a:rPr lang="tr-TR" dirty="0"/>
              <a:t>, saraylarını İslam ordusuna terk ederek doğuya kaçmak zorunda kalmıştır. Çünkü Sa’d b. Ebû </a:t>
            </a:r>
            <a:r>
              <a:rPr lang="tr-TR" dirty="0" err="1"/>
              <a:t>Vakkâs</a:t>
            </a:r>
            <a:r>
              <a:rPr lang="tr-TR" dirty="0"/>
              <a:t> </a:t>
            </a:r>
            <a:r>
              <a:rPr lang="tr-TR" dirty="0" err="1"/>
              <a:t>Kâdisiye</a:t>
            </a:r>
            <a:r>
              <a:rPr lang="tr-TR" dirty="0"/>
              <a:t> Savaşından sonra başşehir </a:t>
            </a:r>
            <a:r>
              <a:rPr lang="tr-TR" b="1" dirty="0" err="1"/>
              <a:t>Medâin</a:t>
            </a:r>
            <a:r>
              <a:rPr lang="tr-TR" dirty="0" err="1"/>
              <a:t>’i</a:t>
            </a:r>
            <a:r>
              <a:rPr lang="tr-TR" dirty="0"/>
              <a:t> hedef almış ve orayı ele geçirmiştir </a:t>
            </a:r>
          </a:p>
        </p:txBody>
      </p:sp>
    </p:spTree>
    <p:extLst>
      <p:ext uri="{BB962C8B-B14F-4D97-AF65-F5344CB8AC3E}">
        <p14:creationId xmlns:p14="http://schemas.microsoft.com/office/powerpoint/2010/main" val="15234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700808"/>
            <a:ext cx="5958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3. CELÛLA  SAVAŞI </a:t>
            </a:r>
          </a:p>
          <a:p>
            <a:pPr algn="ctr"/>
            <a:endParaRPr lang="tr-TR" dirty="0">
              <a:solidFill>
                <a:srgbClr val="00B0F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Kâdisiye’den kaçan </a:t>
            </a:r>
            <a:r>
              <a:rPr lang="tr-TR" dirty="0" err="1"/>
              <a:t>Sâsânî</a:t>
            </a:r>
            <a:r>
              <a:rPr lang="tr-TR" dirty="0"/>
              <a:t> ordusunun bir kısmı ile </a:t>
            </a:r>
            <a:r>
              <a:rPr lang="tr-TR" dirty="0" err="1"/>
              <a:t>Kisra’nın</a:t>
            </a:r>
            <a:r>
              <a:rPr lang="tr-TR" dirty="0"/>
              <a:t> yönlendirdiği birlikler </a:t>
            </a:r>
            <a:r>
              <a:rPr lang="tr-TR" b="1" dirty="0" err="1"/>
              <a:t>Celûla</a:t>
            </a:r>
            <a:r>
              <a:rPr lang="tr-TR" dirty="0"/>
              <a:t> yöresinde toplandı.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Bölgeye giden 12.000 kişilik İslâm ordusu, </a:t>
            </a:r>
            <a:r>
              <a:rPr lang="tr-TR" dirty="0" err="1"/>
              <a:t>Sâsânî</a:t>
            </a:r>
            <a:r>
              <a:rPr lang="tr-TR" dirty="0"/>
              <a:t> ordusunu yenerek burayı da ele geçirdi (16/637).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Celula</a:t>
            </a:r>
            <a:r>
              <a:rPr lang="tr-TR" dirty="0"/>
              <a:t> Savaşı sonucunda İranlılar, </a:t>
            </a:r>
            <a:r>
              <a:rPr lang="tr-TR" b="1" dirty="0"/>
              <a:t>Rey</a:t>
            </a:r>
            <a:r>
              <a:rPr lang="tr-TR" dirty="0"/>
              <a:t> (bugünkü Tahran) şehrine çekildi.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Arkasından </a:t>
            </a:r>
            <a:r>
              <a:rPr lang="tr-TR" dirty="0" err="1"/>
              <a:t>Hulvân</a:t>
            </a:r>
            <a:r>
              <a:rPr lang="tr-TR" dirty="0"/>
              <a:t>, </a:t>
            </a:r>
            <a:r>
              <a:rPr lang="tr-TR" dirty="0" err="1"/>
              <a:t>Ahvâz</a:t>
            </a:r>
            <a:r>
              <a:rPr lang="tr-TR" dirty="0"/>
              <a:t>, </a:t>
            </a:r>
            <a:r>
              <a:rPr lang="tr-TR" dirty="0" err="1"/>
              <a:t>Râmehürmüz</a:t>
            </a:r>
            <a:r>
              <a:rPr lang="tr-TR" dirty="0"/>
              <a:t>, </a:t>
            </a:r>
            <a:r>
              <a:rPr lang="tr-TR" dirty="0" err="1"/>
              <a:t>Tüster</a:t>
            </a:r>
            <a:r>
              <a:rPr lang="tr-TR" dirty="0"/>
              <a:t>, </a:t>
            </a:r>
            <a:r>
              <a:rPr lang="tr-TR" dirty="0" err="1"/>
              <a:t>Hüzistan</a:t>
            </a:r>
            <a:r>
              <a:rPr lang="tr-TR" dirty="0"/>
              <a:t>, Musul ve Erdebil ele geçirildi. </a:t>
            </a:r>
          </a:p>
        </p:txBody>
      </p:sp>
    </p:spTree>
    <p:extLst>
      <p:ext uri="{BB962C8B-B14F-4D97-AF65-F5344CB8AC3E}">
        <p14:creationId xmlns:p14="http://schemas.microsoft.com/office/powerpoint/2010/main" val="391298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27576" y="1052736"/>
            <a:ext cx="6584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4. NİHAVEND SAVAŞI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Müslümanlar </a:t>
            </a:r>
            <a:r>
              <a:rPr lang="tr-TR" b="1" dirty="0" err="1"/>
              <a:t>Nihavend</a:t>
            </a:r>
            <a:r>
              <a:rPr lang="tr-TR" dirty="0"/>
              <a:t> zaferiyle Irak’ın fethini büyük ölçüde tamamlamış oldular.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İran’ın batısında </a:t>
            </a:r>
            <a:r>
              <a:rPr lang="tr-TR" dirty="0" err="1"/>
              <a:t>Nihavend</a:t>
            </a:r>
            <a:r>
              <a:rPr lang="tr-TR" dirty="0"/>
              <a:t> yakınlarında cereyan eden bu büyük savaşta 30.000 kişilik İslâm ordusunun kumandanlığına </a:t>
            </a:r>
            <a:r>
              <a:rPr lang="tr-TR" b="1" dirty="0" err="1"/>
              <a:t>Nu‘mân</a:t>
            </a:r>
            <a:r>
              <a:rPr lang="tr-TR" dirty="0"/>
              <a:t> </a:t>
            </a:r>
            <a:r>
              <a:rPr lang="tr-TR" b="1" dirty="0"/>
              <a:t>b. </a:t>
            </a:r>
            <a:r>
              <a:rPr lang="tr-TR" b="1" dirty="0" err="1"/>
              <a:t>Mukarrin</a:t>
            </a:r>
            <a:r>
              <a:rPr lang="tr-TR" dirty="0"/>
              <a:t> tayin edilmişti.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Halife </a:t>
            </a:r>
            <a:r>
              <a:rPr lang="tr-TR" dirty="0" err="1"/>
              <a:t>Nihâvend</a:t>
            </a:r>
            <a:r>
              <a:rPr lang="tr-TR" dirty="0"/>
              <a:t> Savaşı’nda kumandan </a:t>
            </a:r>
            <a:r>
              <a:rPr lang="tr-TR" dirty="0" err="1"/>
              <a:t>Nu‘mân</a:t>
            </a:r>
            <a:r>
              <a:rPr lang="tr-TR" dirty="0"/>
              <a:t> b. </a:t>
            </a:r>
            <a:r>
              <a:rPr lang="tr-TR" dirty="0" err="1"/>
              <a:t>Mukarrin’in</a:t>
            </a:r>
            <a:r>
              <a:rPr lang="tr-TR" dirty="0"/>
              <a:t> öldürülmesi halinde yerine </a:t>
            </a:r>
            <a:r>
              <a:rPr lang="tr-TR" b="1" dirty="0"/>
              <a:t>Huzeyfe b. </a:t>
            </a:r>
            <a:r>
              <a:rPr lang="tr-TR" b="1" dirty="0" err="1"/>
              <a:t>Yemân’</a:t>
            </a:r>
            <a:r>
              <a:rPr lang="tr-TR" dirty="0" err="1"/>
              <a:t>ın</a:t>
            </a:r>
            <a:r>
              <a:rPr lang="tr-TR" dirty="0"/>
              <a:t>, ondan sonra da </a:t>
            </a:r>
            <a:r>
              <a:rPr lang="tr-TR" b="1" dirty="0" err="1"/>
              <a:t>Cerîr</a:t>
            </a:r>
            <a:r>
              <a:rPr lang="tr-TR" b="1" dirty="0"/>
              <a:t> b. Abdullah</a:t>
            </a:r>
            <a:r>
              <a:rPr lang="tr-TR" dirty="0"/>
              <a:t>’ın kumandan olmasını istemiştir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Savaş neticesinde </a:t>
            </a:r>
            <a:r>
              <a:rPr lang="tr-TR" dirty="0" err="1"/>
              <a:t>Sâsânî</a:t>
            </a:r>
            <a:r>
              <a:rPr lang="tr-TR" dirty="0"/>
              <a:t> ordusu tamamen dağıldı. Savaşın ardından </a:t>
            </a:r>
            <a:r>
              <a:rPr lang="tr-TR" dirty="0" err="1"/>
              <a:t>Nihavend’i</a:t>
            </a:r>
            <a:r>
              <a:rPr lang="tr-TR" dirty="0"/>
              <a:t> kuşatan Müslümanlar şehri ele geçirdiler </a:t>
            </a:r>
          </a:p>
        </p:txBody>
      </p:sp>
    </p:spTree>
    <p:extLst>
      <p:ext uri="{BB962C8B-B14F-4D97-AF65-F5344CB8AC3E}">
        <p14:creationId xmlns:p14="http://schemas.microsoft.com/office/powerpoint/2010/main" val="239599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26087</TotalTime>
  <Words>2500</Words>
  <Application>Microsoft Office PowerPoint</Application>
  <PresentationFormat>Ekran Gösterisi (4:3)</PresentationFormat>
  <Paragraphs>338</Paragraphs>
  <Slides>44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8" baseType="lpstr">
      <vt:lpstr>Aptos</vt:lpstr>
      <vt:lpstr>Arial</vt:lpstr>
      <vt:lpstr>Calibri</vt:lpstr>
      <vt:lpstr>Ofis Teması</vt:lpstr>
      <vt:lpstr>İSLAM TARİHİ DERS ANLATIMI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</dc:creator>
  <cp:lastModifiedBy>adem Ç</cp:lastModifiedBy>
  <cp:revision>128</cp:revision>
  <dcterms:created xsi:type="dcterms:W3CDTF">2023-03-20T10:29:41Z</dcterms:created>
  <dcterms:modified xsi:type="dcterms:W3CDTF">2025-06-14T16:21:53Z</dcterms:modified>
</cp:coreProperties>
</file>