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7" r:id="rId2"/>
    <p:sldId id="259" r:id="rId3"/>
    <p:sldId id="263" r:id="rId4"/>
    <p:sldId id="260" r:id="rId5"/>
    <p:sldId id="261" r:id="rId6"/>
    <p:sldId id="262" r:id="rId7"/>
    <p:sldId id="431" r:id="rId8"/>
    <p:sldId id="267" r:id="rId9"/>
    <p:sldId id="268" r:id="rId10"/>
    <p:sldId id="429" r:id="rId11"/>
    <p:sldId id="269" r:id="rId12"/>
    <p:sldId id="270" r:id="rId13"/>
    <p:sldId id="432" r:id="rId14"/>
    <p:sldId id="271" r:id="rId15"/>
    <p:sldId id="273" r:id="rId16"/>
    <p:sldId id="427" r:id="rId17"/>
    <p:sldId id="274" r:id="rId18"/>
    <p:sldId id="428" r:id="rId19"/>
    <p:sldId id="275" r:id="rId20"/>
    <p:sldId id="334" r:id="rId21"/>
    <p:sldId id="277" r:id="rId22"/>
    <p:sldId id="278" r:id="rId23"/>
    <p:sldId id="279" r:id="rId24"/>
    <p:sldId id="396" r:id="rId25"/>
    <p:sldId id="280" r:id="rId26"/>
    <p:sldId id="281" r:id="rId27"/>
    <p:sldId id="282" r:id="rId28"/>
    <p:sldId id="351" r:id="rId29"/>
    <p:sldId id="355" r:id="rId30"/>
    <p:sldId id="284" r:id="rId31"/>
    <p:sldId id="285" r:id="rId32"/>
    <p:sldId id="286" r:id="rId33"/>
    <p:sldId id="287" r:id="rId34"/>
    <p:sldId id="288" r:id="rId35"/>
    <p:sldId id="397" r:id="rId36"/>
    <p:sldId id="357" r:id="rId37"/>
    <p:sldId id="390" r:id="rId38"/>
    <p:sldId id="434" r:id="rId39"/>
    <p:sldId id="291" r:id="rId40"/>
    <p:sldId id="292" r:id="rId41"/>
    <p:sldId id="293" r:id="rId42"/>
    <p:sldId id="294" r:id="rId43"/>
    <p:sldId id="295" r:id="rId44"/>
    <p:sldId id="389" r:id="rId45"/>
    <p:sldId id="346" r:id="rId46"/>
    <p:sldId id="369" r:id="rId47"/>
    <p:sldId id="301" r:id="rId48"/>
    <p:sldId id="302" r:id="rId49"/>
    <p:sldId id="304" r:id="rId50"/>
    <p:sldId id="305" r:id="rId51"/>
    <p:sldId id="306" r:id="rId52"/>
    <p:sldId id="307" r:id="rId53"/>
    <p:sldId id="361" r:id="rId54"/>
    <p:sldId id="308" r:id="rId55"/>
    <p:sldId id="309" r:id="rId56"/>
    <p:sldId id="409" r:id="rId57"/>
    <p:sldId id="310" r:id="rId58"/>
    <p:sldId id="407" r:id="rId59"/>
    <p:sldId id="313" r:id="rId60"/>
    <p:sldId id="342" r:id="rId61"/>
    <p:sldId id="366" r:id="rId62"/>
    <p:sldId id="316" r:id="rId63"/>
    <p:sldId id="317" r:id="rId64"/>
    <p:sldId id="350" r:id="rId65"/>
    <p:sldId id="348" r:id="rId66"/>
    <p:sldId id="314" r:id="rId67"/>
    <p:sldId id="408" r:id="rId68"/>
    <p:sldId id="318" r:id="rId69"/>
    <p:sldId id="319" r:id="rId70"/>
    <p:sldId id="404" r:id="rId71"/>
    <p:sldId id="384" r:id="rId72"/>
    <p:sldId id="315" r:id="rId73"/>
    <p:sldId id="320" r:id="rId74"/>
    <p:sldId id="321" r:id="rId75"/>
    <p:sldId id="324" r:id="rId76"/>
    <p:sldId id="322" r:id="rId77"/>
    <p:sldId id="325" r:id="rId78"/>
    <p:sldId id="386" r:id="rId79"/>
    <p:sldId id="326" r:id="rId8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90A2F-8B92-4A65-889E-A4087A868879}" type="datetimeFigureOut">
              <a:rPr lang="tr-TR" smtClean="0"/>
              <a:t>31.05.2025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067679-FD70-4DC2-82C4-5A077A2B50C2}" type="slidenum">
              <a:rPr lang="tr-TR" smtClean="0"/>
              <a:t>‹#›</a:t>
            </a:fld>
            <a:endParaRPr lang="tr-TR"/>
          </a:p>
        </p:txBody>
      </p:sp>
    </p:spTree>
    <p:extLst>
      <p:ext uri="{BB962C8B-B14F-4D97-AF65-F5344CB8AC3E}">
        <p14:creationId xmlns:p14="http://schemas.microsoft.com/office/powerpoint/2010/main" val="321955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E067679-FD70-4DC2-82C4-5A077A2B50C2}" type="slidenum">
              <a:rPr lang="tr-TR" smtClean="0"/>
              <a:t>51</a:t>
            </a:fld>
            <a:endParaRPr lang="tr-TR"/>
          </a:p>
        </p:txBody>
      </p:sp>
    </p:spTree>
    <p:extLst>
      <p:ext uri="{BB962C8B-B14F-4D97-AF65-F5344CB8AC3E}">
        <p14:creationId xmlns:p14="http://schemas.microsoft.com/office/powerpoint/2010/main" val="228758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31.05.2025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31.05.2025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31.05.2025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31.05.2025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31.05.2025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31.05.2025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31.05.2025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31.05.2025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31.05.2025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31.05.2025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31.05.2025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31.05.2025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268760"/>
            <a:ext cx="7772400" cy="1470025"/>
          </a:xfrm>
        </p:spPr>
        <p:txBody>
          <a:bodyPr/>
          <a:lstStyle/>
          <a:p>
            <a:pPr algn="l"/>
            <a:r>
              <a:rPr lang="tr-TR" b="1" dirty="0">
                <a:solidFill>
                  <a:srgbClr val="7030A0"/>
                </a:solidFill>
              </a:rPr>
              <a:t>SİYER DERS ANLATIMI</a:t>
            </a:r>
            <a:br>
              <a:rPr lang="tr-TR" b="1" dirty="0">
                <a:solidFill>
                  <a:srgbClr val="7030A0"/>
                </a:solidFill>
              </a:rPr>
            </a:br>
            <a:endParaRPr lang="tr-TR" b="1" dirty="0">
              <a:solidFill>
                <a:srgbClr val="7030A0"/>
              </a:solidFill>
            </a:endParaRPr>
          </a:p>
        </p:txBody>
      </p:sp>
      <p:sp>
        <p:nvSpPr>
          <p:cNvPr id="3" name="Alt Başlık 2"/>
          <p:cNvSpPr>
            <a:spLocks noGrp="1"/>
          </p:cNvSpPr>
          <p:nvPr>
            <p:ph type="subTitle" idx="1"/>
          </p:nvPr>
        </p:nvSpPr>
        <p:spPr/>
        <p:txBody>
          <a:bodyPr>
            <a:normAutofit/>
          </a:bodyPr>
          <a:lstStyle/>
          <a:p>
            <a:endParaRPr lang="tr-TR" dirty="0"/>
          </a:p>
          <a:p>
            <a:pPr algn="r"/>
            <a:r>
              <a:rPr lang="tr-TR" sz="2800" b="1" dirty="0">
                <a:solidFill>
                  <a:srgbClr val="FF0000"/>
                </a:solidFill>
              </a:rPr>
              <a:t>ADEM ÇOBAN – TAHAYYÜL YAYINLARI</a:t>
            </a:r>
          </a:p>
          <a:p>
            <a:pPr algn="r"/>
            <a:endParaRPr lang="tr-TR" b="1" dirty="0"/>
          </a:p>
        </p:txBody>
      </p:sp>
      <p:sp>
        <p:nvSpPr>
          <p:cNvPr id="4" name="Dikdörtgen 3"/>
          <p:cNvSpPr/>
          <p:nvPr/>
        </p:nvSpPr>
        <p:spPr>
          <a:xfrm>
            <a:off x="3851920" y="2420888"/>
            <a:ext cx="4572843" cy="1815882"/>
          </a:xfrm>
          <a:prstGeom prst="rect">
            <a:avLst/>
          </a:prstGeom>
        </p:spPr>
        <p:txBody>
          <a:bodyPr wrap="square">
            <a:spAutoFit/>
          </a:bodyPr>
          <a:lstStyle/>
          <a:p>
            <a:pPr algn="r"/>
            <a:endParaRPr lang="tr-TR" sz="2800" b="1" dirty="0">
              <a:solidFill>
                <a:srgbClr val="00B0F0"/>
              </a:solidFill>
            </a:endParaRPr>
          </a:p>
          <a:p>
            <a:pPr algn="r"/>
            <a:r>
              <a:rPr lang="tr-TR" sz="2800" b="1" dirty="0">
                <a:solidFill>
                  <a:srgbClr val="00B0F0"/>
                </a:solidFill>
              </a:rPr>
              <a:t>İSLAM ÖNCESİ DÖNEM GENEL TEKRAR </a:t>
            </a:r>
          </a:p>
          <a:p>
            <a:pPr algn="r"/>
            <a:endParaRPr lang="tr-TR" sz="2800" dirty="0">
              <a:solidFill>
                <a:srgbClr val="00B0F0"/>
              </a:solidFill>
            </a:endParaRPr>
          </a:p>
        </p:txBody>
      </p:sp>
    </p:spTree>
    <p:extLst>
      <p:ext uri="{BB962C8B-B14F-4D97-AF65-F5344CB8AC3E}">
        <p14:creationId xmlns:p14="http://schemas.microsoft.com/office/powerpoint/2010/main" val="231780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5263"/>
            <a:ext cx="5224041" cy="6186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80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5696" y="908720"/>
            <a:ext cx="5742384" cy="4524315"/>
          </a:xfrm>
          <a:prstGeom prst="rect">
            <a:avLst/>
          </a:prstGeom>
        </p:spPr>
        <p:txBody>
          <a:bodyPr wrap="square">
            <a:spAutoFit/>
          </a:bodyPr>
          <a:lstStyle/>
          <a:p>
            <a:endParaRPr lang="tr-TR" dirty="0"/>
          </a:p>
          <a:p>
            <a:r>
              <a:rPr lang="tr-TR" dirty="0"/>
              <a:t> </a:t>
            </a:r>
          </a:p>
          <a:p>
            <a:pPr lvl="0" algn="ctr"/>
            <a:r>
              <a:rPr lang="tr-TR" b="1" dirty="0">
                <a:solidFill>
                  <a:srgbClr val="FF0000"/>
                </a:solidFill>
              </a:rPr>
              <a:t>HİMYERİLER</a:t>
            </a:r>
          </a:p>
          <a:p>
            <a:pPr lvl="0"/>
            <a:endParaRPr lang="tr-TR" dirty="0"/>
          </a:p>
          <a:p>
            <a:pPr marL="285750" lvl="0" indent="-285750">
              <a:buFont typeface="Arial" panose="020B0604020202020204" pitchFamily="34" charset="0"/>
              <a:buChar char="•"/>
            </a:pPr>
            <a:r>
              <a:rPr lang="tr-TR" dirty="0"/>
              <a:t>Himyerîler, Araplar’ın </a:t>
            </a:r>
            <a:r>
              <a:rPr lang="tr-TR" b="1" dirty="0" err="1"/>
              <a:t>Kahtânîler</a:t>
            </a:r>
            <a:r>
              <a:rPr lang="tr-TR" dirty="0"/>
              <a:t> koluna mensuptur.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Maînliler</a:t>
            </a:r>
            <a:r>
              <a:rPr lang="tr-TR" dirty="0"/>
              <a:t> ve </a:t>
            </a:r>
            <a:r>
              <a:rPr lang="tr-TR" dirty="0" err="1"/>
              <a:t>Sebeliler’in</a:t>
            </a:r>
            <a:r>
              <a:rPr lang="tr-TR" dirty="0"/>
              <a:t> aksine </a:t>
            </a:r>
            <a:r>
              <a:rPr lang="tr-TR" b="1" dirty="0"/>
              <a:t>savaşçı</a:t>
            </a:r>
            <a:r>
              <a:rPr lang="tr-TR" dirty="0"/>
              <a:t> bir millettir.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b="1" dirty="0"/>
              <a:t>Yahudiliği</a:t>
            </a:r>
            <a:r>
              <a:rPr lang="tr-TR" dirty="0"/>
              <a:t> kabul eden son </a:t>
            </a:r>
            <a:r>
              <a:rPr lang="tr-TR" dirty="0" err="1"/>
              <a:t>Himyerî</a:t>
            </a:r>
            <a:r>
              <a:rPr lang="tr-TR" dirty="0"/>
              <a:t> hükümdarı </a:t>
            </a:r>
            <a:r>
              <a:rPr lang="tr-TR" b="1" dirty="0"/>
              <a:t>Zû </a:t>
            </a:r>
            <a:r>
              <a:rPr lang="tr-TR" b="1" dirty="0" err="1"/>
              <a:t>Nüvâs</a:t>
            </a:r>
            <a:r>
              <a:rPr lang="tr-TR" dirty="0"/>
              <a:t>, Hristiyanları da Yahudiliği kabul etmeye zorladı.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Yahudiliği kabul etmeyen birçok </a:t>
            </a:r>
            <a:r>
              <a:rPr lang="tr-TR" b="1" dirty="0" err="1"/>
              <a:t>Necran’lı</a:t>
            </a:r>
            <a:r>
              <a:rPr lang="tr-TR" b="1" dirty="0"/>
              <a:t> </a:t>
            </a:r>
            <a:r>
              <a:rPr lang="tr-TR" b="1" dirty="0" err="1"/>
              <a:t>Hristiyanı</a:t>
            </a:r>
            <a:r>
              <a:rPr lang="tr-TR" b="1" dirty="0"/>
              <a:t> </a:t>
            </a:r>
            <a:r>
              <a:rPr lang="tr-TR" dirty="0"/>
              <a:t>“</a:t>
            </a:r>
            <a:r>
              <a:rPr lang="tr-TR" b="1" dirty="0" err="1"/>
              <a:t>uhdûd</a:t>
            </a:r>
            <a:r>
              <a:rPr lang="tr-TR" dirty="0"/>
              <a:t>” adı verilen ateş çukurlarında diri diri yaktı.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Kur’ân-ı Kerim’de </a:t>
            </a:r>
            <a:r>
              <a:rPr lang="tr-TR" b="1" dirty="0" err="1"/>
              <a:t>Buruc</a:t>
            </a:r>
            <a:r>
              <a:rPr lang="tr-TR" dirty="0"/>
              <a:t> suresinde bu acı olaya işaret edilmekte ve bunu yapanlar şiddetle kınanmaktadır.</a:t>
            </a:r>
          </a:p>
        </p:txBody>
      </p:sp>
    </p:spTree>
    <p:extLst>
      <p:ext uri="{BB962C8B-B14F-4D97-AF65-F5344CB8AC3E}">
        <p14:creationId xmlns:p14="http://schemas.microsoft.com/office/powerpoint/2010/main" val="318158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5696" y="1340768"/>
            <a:ext cx="5760640" cy="4524315"/>
          </a:xfrm>
          <a:prstGeom prst="rect">
            <a:avLst/>
          </a:prstGeom>
        </p:spPr>
        <p:txBody>
          <a:bodyPr wrap="square">
            <a:spAutoFit/>
          </a:bodyPr>
          <a:lstStyle/>
          <a:p>
            <a:pPr lvl="0" algn="ctr"/>
            <a:r>
              <a:rPr lang="tr-TR" b="1" dirty="0">
                <a:solidFill>
                  <a:srgbClr val="FF0000"/>
                </a:solidFill>
              </a:rPr>
              <a:t>NABATİLER</a:t>
            </a:r>
          </a:p>
          <a:p>
            <a:pPr lvl="0"/>
            <a:endParaRPr lang="tr-TR" dirty="0"/>
          </a:p>
          <a:p>
            <a:pPr marL="285750" lvl="0" indent="-285750">
              <a:buFont typeface="Arial" panose="020B0604020202020204" pitchFamily="34" charset="0"/>
              <a:buChar char="•"/>
            </a:pPr>
            <a:r>
              <a:rPr lang="tr-TR" b="1" dirty="0"/>
              <a:t>Nabatî krallığı</a:t>
            </a:r>
            <a:r>
              <a:rPr lang="tr-TR" dirty="0"/>
              <a:t> M.Ö. 4. yüzyılın sonlarında kurulmuştur.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Filistin’in güneyinde </a:t>
            </a:r>
            <a:r>
              <a:rPr lang="tr-TR" b="1" dirty="0"/>
              <a:t>Akabe Körfezi ile </a:t>
            </a:r>
            <a:r>
              <a:rPr lang="tr-TR" b="1" dirty="0" err="1"/>
              <a:t>Lût</a:t>
            </a:r>
            <a:r>
              <a:rPr lang="tr-TR" b="1" dirty="0"/>
              <a:t> Gölü </a:t>
            </a:r>
            <a:r>
              <a:rPr lang="tr-TR" dirty="0"/>
              <a:t>arasında hüküm sürmüştür.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Devletin merkezi Akabe körfezinin biraz kuzeyindeki </a:t>
            </a:r>
            <a:r>
              <a:rPr lang="tr-TR" b="1" dirty="0" err="1"/>
              <a:t>Petra</a:t>
            </a:r>
            <a:r>
              <a:rPr lang="tr-TR" dirty="0"/>
              <a:t> şehriydi.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Arabistan ile Bizans arasında </a:t>
            </a:r>
            <a:r>
              <a:rPr lang="tr-TR" b="1" dirty="0"/>
              <a:t>tampon</a:t>
            </a:r>
            <a:r>
              <a:rPr lang="tr-TR" dirty="0"/>
              <a:t> bölge görevi görmüştür.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Arapça’nın</a:t>
            </a:r>
            <a:r>
              <a:rPr lang="tr-TR" dirty="0"/>
              <a:t> </a:t>
            </a:r>
            <a:r>
              <a:rPr lang="tr-TR" b="1" dirty="0"/>
              <a:t>ilk temellerini </a:t>
            </a:r>
            <a:r>
              <a:rPr lang="tr-TR" dirty="0"/>
              <a:t>atan medeniyettir. </a:t>
            </a:r>
          </a:p>
          <a:p>
            <a:r>
              <a:rPr lang="tr-TR" dirty="0"/>
              <a:t> </a:t>
            </a:r>
          </a:p>
          <a:p>
            <a:r>
              <a:rPr lang="tr-TR" dirty="0"/>
              <a:t> </a:t>
            </a:r>
          </a:p>
        </p:txBody>
      </p:sp>
    </p:spTree>
    <p:extLst>
      <p:ext uri="{BB962C8B-B14F-4D97-AF65-F5344CB8AC3E}">
        <p14:creationId xmlns:p14="http://schemas.microsoft.com/office/powerpoint/2010/main" val="2262996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1447800"/>
            <a:ext cx="650557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67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5992" y="1052736"/>
            <a:ext cx="5526368" cy="4247317"/>
          </a:xfrm>
          <a:prstGeom prst="rect">
            <a:avLst/>
          </a:prstGeom>
        </p:spPr>
        <p:txBody>
          <a:bodyPr wrap="square">
            <a:spAutoFit/>
          </a:bodyPr>
          <a:lstStyle/>
          <a:p>
            <a:endParaRPr lang="tr-TR" dirty="0"/>
          </a:p>
          <a:p>
            <a:pPr lvl="0" algn="ctr"/>
            <a:r>
              <a:rPr lang="tr-TR" b="1" dirty="0">
                <a:solidFill>
                  <a:srgbClr val="FF0000"/>
                </a:solidFill>
              </a:rPr>
              <a:t>PALMİRLER</a:t>
            </a:r>
          </a:p>
          <a:p>
            <a:pPr lvl="0"/>
            <a:endParaRPr lang="tr-TR" dirty="0"/>
          </a:p>
          <a:p>
            <a:pPr marL="285750" lvl="0" indent="-285750">
              <a:buFont typeface="Arial" panose="020B0604020202020204" pitchFamily="34" charset="0"/>
              <a:buChar char="•"/>
            </a:pPr>
            <a:r>
              <a:rPr lang="tr-TR" dirty="0"/>
              <a:t>Krallığın merkezi </a:t>
            </a:r>
            <a:r>
              <a:rPr lang="tr-TR" b="1" dirty="0" err="1"/>
              <a:t>Tedmür</a:t>
            </a:r>
            <a:r>
              <a:rPr lang="tr-TR" dirty="0"/>
              <a:t> şehri olduğundan </a:t>
            </a:r>
            <a:r>
              <a:rPr lang="tr-TR" b="1" dirty="0" err="1"/>
              <a:t>Tedmürlüler</a:t>
            </a:r>
            <a:r>
              <a:rPr lang="tr-TR" dirty="0"/>
              <a:t> olarak da anılmışlardır.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b="1" dirty="0"/>
              <a:t>Kitabeleri</a:t>
            </a:r>
            <a:r>
              <a:rPr lang="tr-TR" dirty="0"/>
              <a:t> günümüze kadar ulaşmıştır.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b="1" dirty="0" err="1"/>
              <a:t>Palmira</a:t>
            </a:r>
            <a:r>
              <a:rPr lang="tr-TR" dirty="0"/>
              <a:t> şehri oldukça önemlidir. </a:t>
            </a:r>
          </a:p>
          <a:p>
            <a:pPr lvl="0"/>
            <a:endParaRPr lang="tr-TR" dirty="0"/>
          </a:p>
          <a:p>
            <a:pPr marL="285750" lvl="0" indent="-285750">
              <a:buFont typeface="Arial" panose="020B0604020202020204" pitchFamily="34" charset="0"/>
              <a:buChar char="•"/>
            </a:pPr>
            <a:r>
              <a:rPr lang="tr-TR" dirty="0"/>
              <a:t>En meşhur hükümdarlarından biri </a:t>
            </a:r>
            <a:r>
              <a:rPr lang="tr-TR" b="1" dirty="0"/>
              <a:t>Zeynep</a:t>
            </a:r>
            <a:r>
              <a:rPr lang="tr-TR" dirty="0"/>
              <a:t> adındaki şahsiyettir.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Tedmür</a:t>
            </a:r>
            <a:r>
              <a:rPr lang="tr-TR" dirty="0"/>
              <a:t> ve civarı Hz. Ebubekir döneminde 634 yılında </a:t>
            </a:r>
            <a:r>
              <a:rPr lang="tr-TR" b="1" dirty="0"/>
              <a:t>Halid b. </a:t>
            </a:r>
            <a:r>
              <a:rPr lang="tr-TR" b="1" dirty="0" err="1"/>
              <a:t>Velid</a:t>
            </a:r>
            <a:r>
              <a:rPr lang="tr-TR" b="1" dirty="0"/>
              <a:t> </a:t>
            </a:r>
            <a:r>
              <a:rPr lang="tr-TR" dirty="0"/>
              <a:t>tarafından sulh yoluyla fethedilmiştir.</a:t>
            </a:r>
          </a:p>
        </p:txBody>
      </p:sp>
    </p:spTree>
    <p:extLst>
      <p:ext uri="{BB962C8B-B14F-4D97-AF65-F5344CB8AC3E}">
        <p14:creationId xmlns:p14="http://schemas.microsoft.com/office/powerpoint/2010/main" val="165065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5656" y="548679"/>
            <a:ext cx="6984776" cy="5909310"/>
          </a:xfrm>
          <a:prstGeom prst="rect">
            <a:avLst/>
          </a:prstGeom>
        </p:spPr>
        <p:txBody>
          <a:bodyPr wrap="square">
            <a:spAutoFit/>
          </a:bodyPr>
          <a:lstStyle/>
          <a:p>
            <a:r>
              <a:rPr lang="tr-TR" dirty="0"/>
              <a:t> </a:t>
            </a:r>
          </a:p>
          <a:p>
            <a:pPr lvl="0" algn="ctr"/>
            <a:r>
              <a:rPr lang="tr-TR" b="1" dirty="0">
                <a:solidFill>
                  <a:srgbClr val="FF0000"/>
                </a:solidFill>
              </a:rPr>
              <a:t>GASSANİLER</a:t>
            </a:r>
          </a:p>
          <a:p>
            <a:pPr lvl="0"/>
            <a:endParaRPr lang="tr-TR" dirty="0"/>
          </a:p>
          <a:p>
            <a:pPr marL="285750" lvl="0" indent="-285750">
              <a:buFont typeface="Arial" panose="020B0604020202020204" pitchFamily="34" charset="0"/>
              <a:buChar char="•"/>
            </a:pPr>
            <a:r>
              <a:rPr lang="tr-TR" dirty="0"/>
              <a:t>Gassânîler, Arapların </a:t>
            </a:r>
            <a:r>
              <a:rPr lang="tr-TR" b="1" dirty="0" err="1"/>
              <a:t>Kahtânîler</a:t>
            </a:r>
            <a:r>
              <a:rPr lang="tr-TR" dirty="0"/>
              <a:t> koluna mensuptur.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Güney Arabistan’da </a:t>
            </a:r>
            <a:r>
              <a:rPr lang="tr-TR" b="1" dirty="0" err="1"/>
              <a:t>Me’rib</a:t>
            </a:r>
            <a:r>
              <a:rPr lang="tr-TR" b="1" dirty="0"/>
              <a:t> Seddi’nin </a:t>
            </a:r>
            <a:r>
              <a:rPr lang="tr-TR" dirty="0"/>
              <a:t>yıkılması ile birlikte </a:t>
            </a:r>
            <a:r>
              <a:rPr lang="tr-TR" dirty="0" err="1"/>
              <a:t>Kahtânî</a:t>
            </a:r>
            <a:r>
              <a:rPr lang="tr-TR" dirty="0"/>
              <a:t> Arapları kuzeye göç etmek zorunda kalmışlardı.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Kahtânîlerden</a:t>
            </a:r>
            <a:r>
              <a:rPr lang="tr-TR" dirty="0"/>
              <a:t> Suriye bölgesine göç edenler burada </a:t>
            </a:r>
            <a:r>
              <a:rPr lang="tr-TR" dirty="0" err="1"/>
              <a:t>Gassanî</a:t>
            </a:r>
            <a:r>
              <a:rPr lang="tr-TR" dirty="0"/>
              <a:t> Devleti’ni kurmuşlardır.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Gassanîlerin</a:t>
            </a:r>
            <a:r>
              <a:rPr lang="tr-TR" dirty="0"/>
              <a:t> en önemli merkezi </a:t>
            </a:r>
            <a:r>
              <a:rPr lang="tr-TR" b="1" dirty="0" err="1"/>
              <a:t>Busra</a:t>
            </a:r>
            <a:r>
              <a:rPr lang="tr-TR" dirty="0"/>
              <a:t> şehri idi.</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Başta putperest olmalarına karşın sonraları Bizans İmparatorluğu’nun etkisiyle </a:t>
            </a:r>
            <a:r>
              <a:rPr lang="tr-TR" b="1" dirty="0"/>
              <a:t>Hristiyanlığı</a:t>
            </a:r>
            <a:r>
              <a:rPr lang="tr-TR" dirty="0"/>
              <a:t> kabul ettiler ve Bizans’ın </a:t>
            </a:r>
            <a:r>
              <a:rPr lang="tr-TR" dirty="0" err="1"/>
              <a:t>vassalı</a:t>
            </a:r>
            <a:r>
              <a:rPr lang="tr-TR" dirty="0"/>
              <a:t> oldular.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Hem kendi hem de Bizans İmparatorluğu lehine </a:t>
            </a:r>
            <a:r>
              <a:rPr lang="tr-TR" b="1" dirty="0" err="1"/>
              <a:t>Sâsânîler’le</a:t>
            </a:r>
            <a:r>
              <a:rPr lang="tr-TR" dirty="0"/>
              <a:t> ve </a:t>
            </a:r>
            <a:r>
              <a:rPr lang="tr-TR" dirty="0" err="1"/>
              <a:t>Hire’de</a:t>
            </a:r>
            <a:r>
              <a:rPr lang="tr-TR" dirty="0"/>
              <a:t> devlet kurmuş olan </a:t>
            </a:r>
            <a:r>
              <a:rPr lang="tr-TR" dirty="0" err="1"/>
              <a:t>Lahmîler’le</a:t>
            </a:r>
            <a:r>
              <a:rPr lang="tr-TR" dirty="0"/>
              <a:t> mücadele ettiler.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Hz. Ömer döneminde </a:t>
            </a:r>
            <a:r>
              <a:rPr lang="tr-TR" dirty="0" err="1"/>
              <a:t>Halid</a:t>
            </a:r>
            <a:r>
              <a:rPr lang="tr-TR" dirty="0"/>
              <a:t> b. </a:t>
            </a:r>
            <a:r>
              <a:rPr lang="tr-TR" dirty="0" err="1"/>
              <a:t>Velid</a:t>
            </a:r>
            <a:r>
              <a:rPr lang="tr-TR" dirty="0"/>
              <a:t> tarafından </a:t>
            </a:r>
            <a:r>
              <a:rPr lang="tr-TR" b="1" dirty="0" err="1"/>
              <a:t>Yermük</a:t>
            </a:r>
            <a:r>
              <a:rPr lang="tr-TR" dirty="0"/>
              <a:t> Savaşı’ndan sonra </a:t>
            </a:r>
            <a:r>
              <a:rPr lang="tr-TR" dirty="0" err="1"/>
              <a:t>Gassani</a:t>
            </a:r>
            <a:r>
              <a:rPr lang="tr-TR" dirty="0"/>
              <a:t> devleti ortadan kaldırılmıştır.</a:t>
            </a:r>
          </a:p>
        </p:txBody>
      </p:sp>
    </p:spTree>
    <p:extLst>
      <p:ext uri="{BB962C8B-B14F-4D97-AF65-F5344CB8AC3E}">
        <p14:creationId xmlns:p14="http://schemas.microsoft.com/office/powerpoint/2010/main" val="302196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66" y="1281112"/>
            <a:ext cx="5133227" cy="49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51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22544" y="908720"/>
            <a:ext cx="5904656" cy="5355312"/>
          </a:xfrm>
          <a:prstGeom prst="rect">
            <a:avLst/>
          </a:prstGeom>
        </p:spPr>
        <p:txBody>
          <a:bodyPr wrap="square">
            <a:spAutoFit/>
          </a:bodyPr>
          <a:lstStyle/>
          <a:p>
            <a:pPr lvl="0" algn="ctr"/>
            <a:r>
              <a:rPr lang="tr-TR" b="1" dirty="0">
                <a:solidFill>
                  <a:srgbClr val="FF0000"/>
                </a:solidFill>
              </a:rPr>
              <a:t>LAHMİLER</a:t>
            </a:r>
          </a:p>
          <a:p>
            <a:pPr lvl="0"/>
            <a:endParaRPr lang="tr-TR" dirty="0"/>
          </a:p>
          <a:p>
            <a:pPr marL="285750" lvl="0" indent="-285750">
              <a:buFont typeface="Arial" panose="020B0604020202020204" pitchFamily="34" charset="0"/>
              <a:buChar char="•"/>
            </a:pPr>
            <a:r>
              <a:rPr lang="tr-TR" b="1" dirty="0" err="1"/>
              <a:t>Hire</a:t>
            </a:r>
            <a:r>
              <a:rPr lang="tr-TR" dirty="0"/>
              <a:t> şehrini başkent yapmışlardır. Bu yüzden </a:t>
            </a:r>
            <a:r>
              <a:rPr lang="tr-TR" b="1" dirty="0" err="1"/>
              <a:t>Hireliler</a:t>
            </a:r>
            <a:r>
              <a:rPr lang="tr-TR" dirty="0"/>
              <a:t> olarak da bilinirler.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Üç hükümdarının ismi </a:t>
            </a:r>
            <a:r>
              <a:rPr lang="tr-TR" dirty="0" err="1"/>
              <a:t>Münzir</a:t>
            </a:r>
            <a:r>
              <a:rPr lang="tr-TR" dirty="0"/>
              <a:t> olduğu için </a:t>
            </a:r>
            <a:r>
              <a:rPr lang="tr-TR" b="1" dirty="0" err="1"/>
              <a:t>Menazire</a:t>
            </a:r>
            <a:r>
              <a:rPr lang="tr-TR" dirty="0"/>
              <a:t> olarak da bilinirler.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Uzun bir dönem kendilerini Bizans İmparatorluğu’na karşı akıncı güç olarak kullanan </a:t>
            </a:r>
            <a:r>
              <a:rPr lang="tr-TR" b="1" i="1" dirty="0"/>
              <a:t>İran </a:t>
            </a:r>
            <a:r>
              <a:rPr lang="tr-TR" b="1" i="1" dirty="0" err="1"/>
              <a:t>kisralarının</a:t>
            </a:r>
            <a:r>
              <a:rPr lang="tr-TR" b="1" i="1" dirty="0"/>
              <a:t> </a:t>
            </a:r>
            <a:r>
              <a:rPr lang="tr-TR" i="1" dirty="0"/>
              <a:t>nüfuzu altında yaşamışlardır</a:t>
            </a:r>
            <a:r>
              <a:rPr lang="tr-TR" dirty="0"/>
              <a:t>.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Sasanilerin</a:t>
            </a:r>
            <a:r>
              <a:rPr lang="tr-TR" dirty="0"/>
              <a:t> </a:t>
            </a:r>
            <a:r>
              <a:rPr lang="tr-TR" b="1" dirty="0"/>
              <a:t>müttefiki</a:t>
            </a:r>
            <a:r>
              <a:rPr lang="tr-TR" dirty="0"/>
              <a:t> halindeydiler. </a:t>
            </a:r>
            <a:r>
              <a:rPr lang="tr-TR" dirty="0" err="1"/>
              <a:t>Halid</a:t>
            </a:r>
            <a:r>
              <a:rPr lang="tr-TR" dirty="0"/>
              <a:t> b. </a:t>
            </a:r>
            <a:r>
              <a:rPr lang="tr-TR" dirty="0" err="1"/>
              <a:t>Velid</a:t>
            </a:r>
            <a:r>
              <a:rPr lang="tr-TR" dirty="0"/>
              <a:t> tarafından, Hz. Ebubekir döneminde fethedilmiştir.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Lahmîler</a:t>
            </a:r>
            <a:r>
              <a:rPr lang="tr-TR" dirty="0"/>
              <a:t> döneminde </a:t>
            </a:r>
            <a:r>
              <a:rPr lang="tr-TR" b="1" dirty="0"/>
              <a:t>Arap dili, edebiyatı ve yazısı </a:t>
            </a:r>
            <a:r>
              <a:rPr lang="tr-TR" dirty="0"/>
              <a:t>büyük gelişme göstermiştir. </a:t>
            </a:r>
          </a:p>
          <a:p>
            <a:r>
              <a:rPr lang="tr-TR" dirty="0"/>
              <a:t> </a:t>
            </a:r>
          </a:p>
          <a:p>
            <a:r>
              <a:rPr lang="tr-TR" dirty="0"/>
              <a:t> </a:t>
            </a:r>
          </a:p>
        </p:txBody>
      </p:sp>
    </p:spTree>
    <p:extLst>
      <p:ext uri="{BB962C8B-B14F-4D97-AF65-F5344CB8AC3E}">
        <p14:creationId xmlns:p14="http://schemas.microsoft.com/office/powerpoint/2010/main" val="28996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836712"/>
            <a:ext cx="4896000" cy="483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14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1628800"/>
            <a:ext cx="5886400" cy="3970318"/>
          </a:xfrm>
          <a:prstGeom prst="rect">
            <a:avLst/>
          </a:prstGeom>
        </p:spPr>
        <p:txBody>
          <a:bodyPr wrap="square">
            <a:spAutoFit/>
          </a:bodyPr>
          <a:lstStyle/>
          <a:p>
            <a:pPr lvl="0" algn="ctr"/>
            <a:r>
              <a:rPr lang="tr-TR" b="1" dirty="0">
                <a:solidFill>
                  <a:srgbClr val="FF0000"/>
                </a:solidFill>
              </a:rPr>
              <a:t>KİNDELİLER</a:t>
            </a:r>
          </a:p>
          <a:p>
            <a:pPr lvl="0"/>
            <a:endParaRPr lang="tr-TR" dirty="0"/>
          </a:p>
          <a:p>
            <a:pPr marL="285750" lvl="0" indent="-285750">
              <a:buFont typeface="Arial" panose="020B0604020202020204" pitchFamily="34" charset="0"/>
              <a:buChar char="•"/>
            </a:pPr>
            <a:r>
              <a:rPr lang="tr-TR" dirty="0"/>
              <a:t>Kinde devleti 480 yılı civarında </a:t>
            </a:r>
            <a:r>
              <a:rPr lang="tr-TR" b="1" dirty="0" err="1"/>
              <a:t>Âkilü’l-mürâr</a:t>
            </a:r>
            <a:r>
              <a:rPr lang="tr-TR" dirty="0"/>
              <a:t> lakaplı </a:t>
            </a:r>
            <a:r>
              <a:rPr lang="tr-TR" b="1" dirty="0" err="1"/>
              <a:t>Hucr</a:t>
            </a:r>
            <a:r>
              <a:rPr lang="tr-TR" b="1" dirty="0"/>
              <a:t> b. Amr</a:t>
            </a:r>
            <a:r>
              <a:rPr lang="tr-TR" dirty="0"/>
              <a:t> tarafından </a:t>
            </a:r>
            <a:r>
              <a:rPr lang="tr-TR" dirty="0" err="1"/>
              <a:t>Himyerîler’e</a:t>
            </a:r>
            <a:r>
              <a:rPr lang="tr-TR" dirty="0"/>
              <a:t> tabi olarak kuruldu.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Kindeli</a:t>
            </a:r>
            <a:r>
              <a:rPr lang="tr-TR" dirty="0"/>
              <a:t> Câhiliye şairi </a:t>
            </a:r>
            <a:r>
              <a:rPr lang="tr-TR" b="1" dirty="0" err="1"/>
              <a:t>İmruü’l-Kays</a:t>
            </a:r>
            <a:r>
              <a:rPr lang="tr-TR" dirty="0" err="1"/>
              <a:t>’ın</a:t>
            </a:r>
            <a:r>
              <a:rPr lang="tr-TR" dirty="0"/>
              <a:t> (İbn </a:t>
            </a:r>
            <a:r>
              <a:rPr lang="tr-TR" dirty="0" err="1"/>
              <a:t>Hucr</a:t>
            </a:r>
            <a:r>
              <a:rPr lang="tr-TR" dirty="0"/>
              <a:t>), İstanbul’a giderek İmparator I. </a:t>
            </a:r>
            <a:r>
              <a:rPr lang="tr-TR" dirty="0" err="1"/>
              <a:t>Iustinianos’la</a:t>
            </a:r>
            <a:r>
              <a:rPr lang="tr-TR" dirty="0"/>
              <a:t> görüştüğü ve dönüşte Ankara’da öldüğü nakledilir.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Kindeliler</a:t>
            </a:r>
            <a:r>
              <a:rPr lang="tr-TR" dirty="0"/>
              <a:t>, İslâm fetihlerine kadar </a:t>
            </a:r>
            <a:r>
              <a:rPr lang="tr-TR" b="1" dirty="0"/>
              <a:t>Bizans müttefiki </a:t>
            </a:r>
            <a:r>
              <a:rPr lang="tr-TR" dirty="0"/>
              <a:t>olmaya devam ettiler.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Hicretin 10. yılında </a:t>
            </a:r>
            <a:r>
              <a:rPr lang="tr-TR" b="1" dirty="0" err="1"/>
              <a:t>Eş‘as</a:t>
            </a:r>
            <a:r>
              <a:rPr lang="tr-TR" b="1" dirty="0"/>
              <a:t> b. </a:t>
            </a:r>
            <a:r>
              <a:rPr lang="tr-TR" b="1" dirty="0" err="1"/>
              <a:t>Kays</a:t>
            </a:r>
            <a:r>
              <a:rPr lang="tr-TR" dirty="0" err="1"/>
              <a:t>’ın</a:t>
            </a:r>
            <a:r>
              <a:rPr lang="tr-TR" dirty="0"/>
              <a:t> başkanlığında kalabalık bir Kinde heyeti Medine’ye gelerek </a:t>
            </a:r>
            <a:r>
              <a:rPr lang="tr-TR" dirty="0" err="1"/>
              <a:t>müslüman</a:t>
            </a:r>
            <a:r>
              <a:rPr lang="tr-TR" dirty="0"/>
              <a:t> oldu</a:t>
            </a:r>
          </a:p>
        </p:txBody>
      </p:sp>
    </p:spTree>
    <p:extLst>
      <p:ext uri="{BB962C8B-B14F-4D97-AF65-F5344CB8AC3E}">
        <p14:creationId xmlns:p14="http://schemas.microsoft.com/office/powerpoint/2010/main" val="145427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9672" y="1844824"/>
            <a:ext cx="5832648" cy="3139321"/>
          </a:xfrm>
          <a:prstGeom prst="rect">
            <a:avLst/>
          </a:prstGeom>
        </p:spPr>
        <p:txBody>
          <a:bodyPr wrap="square">
            <a:spAutoFit/>
          </a:bodyPr>
          <a:lstStyle/>
          <a:p>
            <a:pPr algn="ctr"/>
            <a:r>
              <a:rPr lang="tr-TR" b="1" dirty="0">
                <a:solidFill>
                  <a:srgbClr val="FF0000"/>
                </a:solidFill>
              </a:rPr>
              <a:t>ARAB-I BÂİDE</a:t>
            </a:r>
            <a:endParaRPr lang="tr-TR" dirty="0">
              <a:solidFill>
                <a:srgbClr val="FF0000"/>
              </a:solidFill>
            </a:endParaRPr>
          </a:p>
          <a:p>
            <a:endParaRPr lang="tr-TR" dirty="0"/>
          </a:p>
          <a:p>
            <a:pPr marL="285750" indent="-285750">
              <a:buFont typeface="Arial" panose="020B0604020202020204" pitchFamily="34" charset="0"/>
              <a:buChar char="•"/>
            </a:pPr>
            <a:r>
              <a:rPr lang="tr-TR" dirty="0"/>
              <a:t>Bunlar tarihin </a:t>
            </a:r>
            <a:r>
              <a:rPr lang="tr-TR" b="1" dirty="0"/>
              <a:t>eski</a:t>
            </a:r>
            <a:r>
              <a:rPr lang="tr-TR" dirty="0"/>
              <a:t> devirlerinde yaşamış olup çeşitli sebeplerle yok olmuşlardır.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Âd</a:t>
            </a:r>
            <a:r>
              <a:rPr lang="tr-TR" dirty="0"/>
              <a:t>, </a:t>
            </a:r>
            <a:r>
              <a:rPr lang="tr-TR" dirty="0" err="1"/>
              <a:t>Semûd</a:t>
            </a:r>
            <a:r>
              <a:rPr lang="tr-TR" dirty="0"/>
              <a:t>, </a:t>
            </a:r>
            <a:r>
              <a:rPr lang="tr-TR" dirty="0" err="1"/>
              <a:t>Medyen</a:t>
            </a:r>
            <a:r>
              <a:rPr lang="tr-TR" dirty="0"/>
              <a:t>, </a:t>
            </a:r>
            <a:r>
              <a:rPr lang="tr-TR" dirty="0" err="1"/>
              <a:t>Amâlika</a:t>
            </a:r>
            <a:r>
              <a:rPr lang="tr-TR" dirty="0"/>
              <a:t> vs. gibi kavimler </a:t>
            </a:r>
            <a:r>
              <a:rPr lang="tr-TR" dirty="0" err="1"/>
              <a:t>Arab</a:t>
            </a:r>
            <a:r>
              <a:rPr lang="tr-TR" dirty="0"/>
              <a:t>-ı </a:t>
            </a:r>
            <a:r>
              <a:rPr lang="tr-TR" dirty="0" err="1"/>
              <a:t>Baide’ye</a:t>
            </a:r>
            <a:r>
              <a:rPr lang="tr-TR" dirty="0"/>
              <a:t> örnek olarak verilebilir. </a:t>
            </a:r>
          </a:p>
          <a:p>
            <a:r>
              <a:rPr lang="tr-TR" dirty="0"/>
              <a:t> </a:t>
            </a:r>
          </a:p>
          <a:p>
            <a:endParaRPr lang="tr-TR" dirty="0"/>
          </a:p>
          <a:p>
            <a:endParaRPr lang="tr-TR" dirty="0"/>
          </a:p>
          <a:p>
            <a:r>
              <a:rPr lang="tr-TR" dirty="0"/>
              <a:t> </a:t>
            </a:r>
          </a:p>
        </p:txBody>
      </p:sp>
    </p:spTree>
    <p:extLst>
      <p:ext uri="{BB962C8B-B14F-4D97-AF65-F5344CB8AC3E}">
        <p14:creationId xmlns:p14="http://schemas.microsoft.com/office/powerpoint/2010/main" val="392293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1866900"/>
            <a:ext cx="43243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67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908720"/>
            <a:ext cx="6408712" cy="4801314"/>
          </a:xfrm>
          <a:prstGeom prst="rect">
            <a:avLst/>
          </a:prstGeom>
        </p:spPr>
        <p:txBody>
          <a:bodyPr wrap="square">
            <a:spAutoFit/>
          </a:bodyPr>
          <a:lstStyle/>
          <a:p>
            <a:pPr algn="ctr"/>
            <a:r>
              <a:rPr lang="tr-TR" b="1" dirty="0">
                <a:solidFill>
                  <a:srgbClr val="FF0000"/>
                </a:solidFill>
              </a:rPr>
              <a:t>MEKKE</a:t>
            </a:r>
          </a:p>
          <a:p>
            <a:endParaRPr lang="tr-TR" dirty="0"/>
          </a:p>
          <a:p>
            <a:pPr marL="285750" lvl="0" indent="-285750">
              <a:buFont typeface="Arial" panose="020B0604020202020204" pitchFamily="34" charset="0"/>
              <a:buChar char="•"/>
            </a:pPr>
            <a:r>
              <a:rPr lang="tr-TR" dirty="0"/>
              <a:t>Mekke’nin ilk sakinlerinin </a:t>
            </a:r>
            <a:r>
              <a:rPr lang="tr-TR" b="1" dirty="0" err="1"/>
              <a:t>Amâlikalılar</a:t>
            </a:r>
            <a:r>
              <a:rPr lang="tr-TR" dirty="0"/>
              <a:t> olduğu kabul edilir.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Hz. İsmail ve annesine hayat veren zemzem, Mekke’nin şehirleşmesini de sağlamış </a:t>
            </a:r>
            <a:r>
              <a:rPr lang="tr-TR" dirty="0" err="1"/>
              <a:t>Cürhümîler</a:t>
            </a:r>
            <a:r>
              <a:rPr lang="tr-TR" dirty="0"/>
              <a:t> oraya yerleşerek Hz. İsmail ile akrabalık kurmuşlardır.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Mekke’yi emin bir şehir yapması için </a:t>
            </a:r>
            <a:r>
              <a:rPr lang="tr-TR" dirty="0" err="1"/>
              <a:t>Rabb’ine</a:t>
            </a:r>
            <a:r>
              <a:rPr lang="tr-TR" dirty="0"/>
              <a:t> dua eden Hz. İbrahim’in duası kabul edilmiş, Kâbe ve çevresi Allah Teâlâ tarafından dokunulmaz anlamında </a:t>
            </a:r>
            <a:r>
              <a:rPr lang="tr-TR" b="1" dirty="0"/>
              <a:t>harem </a:t>
            </a:r>
            <a:r>
              <a:rPr lang="tr-TR" dirty="0"/>
              <a:t>olarak belirlenmiştir.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Kâbe’yi ziyarete gelen insanlar şehrin ticari faaliyetlerini canlandırırdı.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Coğrafi şartlar sebebiyle Mekke’de tarım yapma imkânı pek yoktu.</a:t>
            </a:r>
          </a:p>
        </p:txBody>
      </p:sp>
    </p:spTree>
    <p:extLst>
      <p:ext uri="{BB962C8B-B14F-4D97-AF65-F5344CB8AC3E}">
        <p14:creationId xmlns:p14="http://schemas.microsoft.com/office/powerpoint/2010/main" val="4054295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5696" y="1628800"/>
            <a:ext cx="5382344" cy="2585323"/>
          </a:xfrm>
          <a:prstGeom prst="rect">
            <a:avLst/>
          </a:prstGeom>
        </p:spPr>
        <p:txBody>
          <a:bodyPr wrap="square">
            <a:spAutoFit/>
          </a:bodyPr>
          <a:lstStyle/>
          <a:p>
            <a:pPr lvl="0"/>
            <a:r>
              <a:rPr lang="tr-TR" dirty="0"/>
              <a:t>	</a:t>
            </a:r>
            <a:r>
              <a:rPr lang="tr-TR" b="1" dirty="0">
                <a:solidFill>
                  <a:srgbClr val="FF0000"/>
                </a:solidFill>
              </a:rPr>
              <a:t>	MEKKE</a:t>
            </a:r>
          </a:p>
          <a:p>
            <a:pPr lvl="0"/>
            <a:endParaRPr lang="tr-TR" dirty="0"/>
          </a:p>
          <a:p>
            <a:pPr marL="285750" lvl="0" indent="-285750">
              <a:buFont typeface="Arial" panose="020B0604020202020204" pitchFamily="34" charset="0"/>
              <a:buChar char="•"/>
            </a:pPr>
            <a:r>
              <a:rPr lang="tr-TR" dirty="0"/>
              <a:t>Cürhümîlerin Mekke’deki varlığına son vererek şehrin yeni hâkimi olanlar </a:t>
            </a:r>
            <a:r>
              <a:rPr lang="tr-TR" b="1" dirty="0"/>
              <a:t>Amr b. </a:t>
            </a:r>
            <a:r>
              <a:rPr lang="tr-TR" b="1" dirty="0" err="1"/>
              <a:t>Luhay</a:t>
            </a:r>
            <a:r>
              <a:rPr lang="tr-TR" dirty="0"/>
              <a:t> idaresindeki </a:t>
            </a:r>
            <a:r>
              <a:rPr lang="tr-TR" b="1" dirty="0" err="1"/>
              <a:t>Huzâalılardır</a:t>
            </a:r>
            <a:r>
              <a:rPr lang="tr-TR" dirty="0"/>
              <a:t>.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Üç asır kadar süren </a:t>
            </a:r>
            <a:r>
              <a:rPr lang="tr-TR" dirty="0" err="1"/>
              <a:t>Huzâalıların</a:t>
            </a:r>
            <a:r>
              <a:rPr lang="tr-TR" dirty="0"/>
              <a:t> hâkimiyetinden sonra Mekke’nin idaresi </a:t>
            </a:r>
            <a:r>
              <a:rPr lang="tr-TR" b="1" dirty="0"/>
              <a:t>Kusay b. </a:t>
            </a:r>
            <a:r>
              <a:rPr lang="tr-TR" b="1" dirty="0" err="1"/>
              <a:t>Kilab</a:t>
            </a:r>
            <a:r>
              <a:rPr lang="tr-TR" dirty="0"/>
              <a:t> liderliğindeki Kureyş kabilesine geçti. </a:t>
            </a:r>
          </a:p>
        </p:txBody>
      </p:sp>
    </p:spTree>
    <p:extLst>
      <p:ext uri="{BB962C8B-B14F-4D97-AF65-F5344CB8AC3E}">
        <p14:creationId xmlns:p14="http://schemas.microsoft.com/office/powerpoint/2010/main" val="1997017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7664" y="836712"/>
            <a:ext cx="6030416" cy="4524315"/>
          </a:xfrm>
          <a:prstGeom prst="rect">
            <a:avLst/>
          </a:prstGeom>
        </p:spPr>
        <p:txBody>
          <a:bodyPr wrap="square">
            <a:spAutoFit/>
          </a:bodyPr>
          <a:lstStyle/>
          <a:p>
            <a:pPr lvl="0" algn="ctr"/>
            <a:r>
              <a:rPr lang="tr-TR" b="1" dirty="0">
                <a:solidFill>
                  <a:srgbClr val="FF0000"/>
                </a:solidFill>
              </a:rPr>
              <a:t>KUSAY BİN KİLAB</a:t>
            </a:r>
          </a:p>
          <a:p>
            <a:pPr lvl="0"/>
            <a:endParaRPr lang="tr-TR" dirty="0"/>
          </a:p>
          <a:p>
            <a:pPr marL="285750" lvl="0" indent="-285750">
              <a:buFont typeface="Arial" panose="020B0604020202020204" pitchFamily="34" charset="0"/>
              <a:buChar char="•"/>
            </a:pPr>
            <a:r>
              <a:rPr lang="tr-TR" dirty="0"/>
              <a:t>Mekke çevresinde yarı göçebe bir hayat süren kabilesini bir araya toplayarak Kâbe’nin etrafına yerleştirmiştir. Bu sebepten kendisine birleştirici anlamında </a:t>
            </a:r>
            <a:r>
              <a:rPr lang="tr-TR" b="1" dirty="0"/>
              <a:t>“</a:t>
            </a:r>
            <a:r>
              <a:rPr lang="tr-TR" b="1" dirty="0" err="1"/>
              <a:t>mücemmi</a:t>
            </a:r>
            <a:r>
              <a:rPr lang="tr-TR" b="1" dirty="0"/>
              <a:t>”</a:t>
            </a:r>
            <a:r>
              <a:rPr lang="tr-TR" dirty="0"/>
              <a:t> lakabı verilmiştir.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Mekke’nin dinî ve siyasî yönetimi anlamına gelen </a:t>
            </a:r>
            <a:r>
              <a:rPr lang="tr-TR" b="1" dirty="0" err="1"/>
              <a:t>riyâset</a:t>
            </a:r>
            <a:r>
              <a:rPr lang="tr-TR" dirty="0"/>
              <a:t> görevini üstlenmiştir.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Cürhümilerin</a:t>
            </a:r>
            <a:r>
              <a:rPr lang="tr-TR" dirty="0"/>
              <a:t> yerinden söktüğü </a:t>
            </a:r>
            <a:r>
              <a:rPr lang="tr-TR" b="1" dirty="0" err="1"/>
              <a:t>Hacerü’l</a:t>
            </a:r>
            <a:r>
              <a:rPr lang="tr-TR" b="1" dirty="0"/>
              <a:t> </a:t>
            </a:r>
            <a:r>
              <a:rPr lang="tr-TR" b="1" dirty="0" err="1"/>
              <a:t>esved</a:t>
            </a:r>
            <a:r>
              <a:rPr lang="tr-TR" b="1" dirty="0"/>
              <a:t> </a:t>
            </a:r>
            <a:r>
              <a:rPr lang="tr-TR" dirty="0"/>
              <a:t>taşını, yerine koymuştur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Kusay, Kureyş kabilesinin önemli işlerini görüşmek üzere </a:t>
            </a:r>
            <a:r>
              <a:rPr lang="tr-TR" b="1" dirty="0" err="1"/>
              <a:t>Dârünnedve</a:t>
            </a:r>
            <a:r>
              <a:rPr lang="tr-TR" dirty="0" err="1"/>
              <a:t>’yi</a:t>
            </a:r>
            <a:r>
              <a:rPr lang="tr-TR" dirty="0"/>
              <a:t> kurmuş, zamanla Mekke’nin idaresinde ve hac hizmetlerinde bazı yenilikler gerçekleştirmiştir. </a:t>
            </a:r>
          </a:p>
        </p:txBody>
      </p:sp>
    </p:spTree>
    <p:extLst>
      <p:ext uri="{BB962C8B-B14F-4D97-AF65-F5344CB8AC3E}">
        <p14:creationId xmlns:p14="http://schemas.microsoft.com/office/powerpoint/2010/main" val="460880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11760" y="2132856"/>
            <a:ext cx="5616624" cy="1754326"/>
          </a:xfrm>
          <a:prstGeom prst="rect">
            <a:avLst/>
          </a:prstGeom>
        </p:spPr>
        <p:txBody>
          <a:bodyPr wrap="square">
            <a:spAutoFit/>
          </a:bodyPr>
          <a:lstStyle/>
          <a:p>
            <a:pPr lvl="0" algn="ctr"/>
            <a:r>
              <a:rPr lang="tr-TR" b="1" dirty="0">
                <a:solidFill>
                  <a:srgbClr val="FF0000"/>
                </a:solidFill>
              </a:rPr>
              <a:t>KUSAY BİN KİLAB</a:t>
            </a:r>
            <a:endParaRPr lang="tr-T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tr-TR" dirty="0">
                <a:latin typeface="Calibri" panose="020F0502020204030204" pitchFamily="34" charset="0"/>
                <a:cs typeface="Calibri" panose="020F0502020204030204" pitchFamily="34" charset="0"/>
              </a:rPr>
              <a:t>Mekkeye yerleştirdiklerine ‘’ </a:t>
            </a:r>
            <a:r>
              <a:rPr lang="tr-TR" b="1" dirty="0" err="1">
                <a:latin typeface="Calibri" panose="020F0502020204030204" pitchFamily="34" charset="0"/>
                <a:cs typeface="Calibri" panose="020F0502020204030204" pitchFamily="34" charset="0"/>
              </a:rPr>
              <a:t>kureyşül</a:t>
            </a:r>
            <a:r>
              <a:rPr lang="tr-TR" b="1"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bitah</a:t>
            </a:r>
            <a:r>
              <a:rPr lang="tr-TR" b="1" dirty="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denildi.</a:t>
            </a:r>
          </a:p>
          <a:p>
            <a:pPr marL="285750" indent="-285750">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tr-TR" dirty="0">
                <a:latin typeface="Calibri" panose="020F0502020204030204" pitchFamily="34" charset="0"/>
                <a:cs typeface="Calibri" panose="020F0502020204030204" pitchFamily="34" charset="0"/>
              </a:rPr>
              <a:t>Mekkeye yakın yerleştirdiklerine ‘’</a:t>
            </a:r>
            <a:r>
              <a:rPr lang="tr-TR" b="1" dirty="0" err="1">
                <a:latin typeface="Calibri" panose="020F0502020204030204" pitchFamily="34" charset="0"/>
                <a:cs typeface="Calibri" panose="020F0502020204030204" pitchFamily="34" charset="0"/>
              </a:rPr>
              <a:t>kureyş</a:t>
            </a:r>
            <a:r>
              <a:rPr lang="tr-TR" b="1" dirty="0">
                <a:latin typeface="Calibri" panose="020F0502020204030204" pitchFamily="34" charset="0"/>
                <a:cs typeface="Calibri" panose="020F0502020204030204" pitchFamily="34" charset="0"/>
              </a:rPr>
              <a:t> ez- zevahir’’ </a:t>
            </a:r>
            <a:r>
              <a:rPr lang="tr-TR" dirty="0">
                <a:latin typeface="Calibri" panose="020F0502020204030204" pitchFamily="34" charset="0"/>
                <a:cs typeface="Calibri" panose="020F0502020204030204" pitchFamily="34" charset="0"/>
              </a:rPr>
              <a:t>denildi.</a:t>
            </a:r>
          </a:p>
        </p:txBody>
      </p:sp>
    </p:spTree>
    <p:extLst>
      <p:ext uri="{BB962C8B-B14F-4D97-AF65-F5344CB8AC3E}">
        <p14:creationId xmlns:p14="http://schemas.microsoft.com/office/powerpoint/2010/main" val="3590433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5656" y="1196752"/>
            <a:ext cx="6408712" cy="4247317"/>
          </a:xfrm>
          <a:prstGeom prst="rect">
            <a:avLst/>
          </a:prstGeom>
        </p:spPr>
        <p:txBody>
          <a:bodyPr wrap="square">
            <a:spAutoFit/>
          </a:bodyPr>
          <a:lstStyle/>
          <a:p>
            <a:pPr lvl="0" algn="ctr"/>
            <a:r>
              <a:rPr lang="tr-TR" b="1" dirty="0">
                <a:solidFill>
                  <a:srgbClr val="FF0000"/>
                </a:solidFill>
              </a:rPr>
              <a:t>TAİF</a:t>
            </a:r>
          </a:p>
          <a:p>
            <a:pPr lvl="0"/>
            <a:endParaRPr lang="tr-TR" dirty="0"/>
          </a:p>
          <a:p>
            <a:pPr marL="285750" lvl="0" indent="-285750">
              <a:buFont typeface="Arial" panose="020B0604020202020204" pitchFamily="34" charset="0"/>
              <a:buChar char="•"/>
            </a:pPr>
            <a:r>
              <a:rPr lang="tr-TR" dirty="0"/>
              <a:t>Bu şehir </a:t>
            </a:r>
            <a:r>
              <a:rPr lang="tr-TR" b="1" dirty="0" err="1"/>
              <a:t>Sakiflilerden</a:t>
            </a:r>
            <a:r>
              <a:rPr lang="tr-TR" dirty="0"/>
              <a:t> sonra </a:t>
            </a:r>
            <a:r>
              <a:rPr lang="tr-TR" dirty="0" err="1"/>
              <a:t>Taif</a:t>
            </a:r>
            <a:r>
              <a:rPr lang="tr-TR" dirty="0"/>
              <a:t> adını almıştır.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Taif’te</a:t>
            </a:r>
            <a:r>
              <a:rPr lang="tr-TR" dirty="0"/>
              <a:t> </a:t>
            </a:r>
            <a:r>
              <a:rPr lang="tr-TR" b="1" dirty="0"/>
              <a:t>Yahudi</a:t>
            </a:r>
            <a:r>
              <a:rPr lang="tr-TR" dirty="0"/>
              <a:t> sayısı yok denecek kadar azdır.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Serin havası sebebiyle Mekke’nin ileri gelenlerinin </a:t>
            </a:r>
            <a:r>
              <a:rPr lang="tr-TR" b="1" dirty="0"/>
              <a:t>yazlık şehri </a:t>
            </a:r>
            <a:r>
              <a:rPr lang="tr-TR" dirty="0"/>
              <a:t>olma özelliğini taşıyordu.</a:t>
            </a:r>
          </a:p>
          <a:p>
            <a:pPr lvl="0"/>
            <a:endParaRPr lang="tr-TR" dirty="0"/>
          </a:p>
          <a:p>
            <a:pPr marL="285750" lvl="0" indent="-285750">
              <a:buFont typeface="Arial" panose="020B0604020202020204" pitchFamily="34" charset="0"/>
              <a:buChar char="•"/>
            </a:pPr>
            <a:r>
              <a:rPr lang="tr-TR" dirty="0" err="1"/>
              <a:t>Taif’in</a:t>
            </a:r>
            <a:r>
              <a:rPr lang="tr-TR" dirty="0"/>
              <a:t> ürettiği kuru üzüm, </a:t>
            </a:r>
            <a:r>
              <a:rPr lang="tr-TR" b="1" dirty="0"/>
              <a:t>şarap, zeytinyağı </a:t>
            </a:r>
            <a:r>
              <a:rPr lang="tr-TR" dirty="0"/>
              <a:t>ve</a:t>
            </a:r>
            <a:r>
              <a:rPr lang="tr-TR" b="1" dirty="0"/>
              <a:t> bal </a:t>
            </a:r>
            <a:r>
              <a:rPr lang="tr-TR" dirty="0"/>
              <a:t>gibi ürünler bütün Arabistan’da tanınmaktaydı.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Şehir, ayrıca </a:t>
            </a:r>
            <a:r>
              <a:rPr lang="tr-TR" b="1" dirty="0"/>
              <a:t>deri işlemeciliğinde </a:t>
            </a:r>
            <a:r>
              <a:rPr lang="tr-TR" dirty="0"/>
              <a:t>de şöhretini tüm Arabistan’a duyurmuştu.</a:t>
            </a:r>
          </a:p>
          <a:p>
            <a:pPr marL="285750" lvl="0" indent="-285750">
              <a:buFont typeface="Arial" panose="020B0604020202020204" pitchFamily="34" charset="0"/>
              <a:buChar char="•"/>
            </a:pPr>
            <a:endParaRPr lang="tr-TR" dirty="0"/>
          </a:p>
        </p:txBody>
      </p:sp>
    </p:spTree>
    <p:extLst>
      <p:ext uri="{BB962C8B-B14F-4D97-AF65-F5344CB8AC3E}">
        <p14:creationId xmlns:p14="http://schemas.microsoft.com/office/powerpoint/2010/main" val="4049392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1680" y="1988840"/>
            <a:ext cx="5544616" cy="3416320"/>
          </a:xfrm>
          <a:prstGeom prst="rect">
            <a:avLst/>
          </a:prstGeom>
        </p:spPr>
        <p:txBody>
          <a:bodyPr wrap="square">
            <a:spAutoFit/>
          </a:bodyPr>
          <a:lstStyle/>
          <a:p>
            <a:pPr algn="ctr"/>
            <a:r>
              <a:rPr lang="tr-TR" b="1" dirty="0">
                <a:solidFill>
                  <a:srgbClr val="FF0000"/>
                </a:solidFill>
              </a:rPr>
              <a:t>YESRİB</a:t>
            </a:r>
          </a:p>
          <a:p>
            <a:endParaRPr lang="tr-TR" dirty="0"/>
          </a:p>
          <a:p>
            <a:pPr marL="285750" lvl="0" indent="-285750">
              <a:buFont typeface="Arial" panose="020B0604020202020204" pitchFamily="34" charset="0"/>
              <a:buChar char="•"/>
            </a:pPr>
            <a:r>
              <a:rPr lang="tr-TR" dirty="0"/>
              <a:t>Hz. Muhammed’in(</a:t>
            </a:r>
            <a:r>
              <a:rPr lang="tr-TR" dirty="0" err="1"/>
              <a:t>s.a.v</a:t>
            </a:r>
            <a:r>
              <a:rPr lang="tr-TR" dirty="0"/>
              <a:t>.) hicretinden sonra </a:t>
            </a:r>
            <a:r>
              <a:rPr lang="tr-TR" b="1" dirty="0"/>
              <a:t>Medine</a:t>
            </a:r>
            <a:r>
              <a:rPr lang="tr-TR" dirty="0"/>
              <a:t> adını almıştır.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Kahtânî</a:t>
            </a:r>
            <a:r>
              <a:rPr lang="tr-TR" dirty="0"/>
              <a:t> Araplarından olan </a:t>
            </a:r>
            <a:r>
              <a:rPr lang="tr-TR" b="1" dirty="0" err="1"/>
              <a:t>Evs</a:t>
            </a:r>
            <a:r>
              <a:rPr lang="tr-TR" dirty="0"/>
              <a:t> ve </a:t>
            </a:r>
            <a:r>
              <a:rPr lang="tr-TR" b="1" dirty="0" err="1"/>
              <a:t>Hazrecliler</a:t>
            </a:r>
            <a:r>
              <a:rPr lang="tr-TR" dirty="0"/>
              <a:t>, burada Yahudilerin ekonomik ve siyasal baskısı altında yaşamaya başlamışlardı.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Evs</a:t>
            </a:r>
            <a:r>
              <a:rPr lang="tr-TR" dirty="0"/>
              <a:t> ve </a:t>
            </a:r>
            <a:r>
              <a:rPr lang="tr-TR" dirty="0" err="1"/>
              <a:t>Hazrec</a:t>
            </a:r>
            <a:r>
              <a:rPr lang="tr-TR" dirty="0"/>
              <a:t> kabilelerinin </a:t>
            </a:r>
            <a:r>
              <a:rPr lang="tr-TR" b="1" dirty="0" err="1"/>
              <a:t>Menât</a:t>
            </a:r>
            <a:r>
              <a:rPr lang="tr-TR" dirty="0"/>
              <a:t> isimli putları bulunmaktaydı. </a:t>
            </a:r>
          </a:p>
          <a:p>
            <a:pPr marL="285750" lvl="0" indent="-285750">
              <a:buFont typeface="Arial" panose="020B0604020202020204" pitchFamily="34" charset="0"/>
              <a:buChar char="•"/>
            </a:pPr>
            <a:endParaRPr lang="tr-TR" dirty="0"/>
          </a:p>
        </p:txBody>
      </p:sp>
    </p:spTree>
    <p:extLst>
      <p:ext uri="{BB962C8B-B14F-4D97-AF65-F5344CB8AC3E}">
        <p14:creationId xmlns:p14="http://schemas.microsoft.com/office/powerpoint/2010/main" val="922814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1680" y="1268760"/>
            <a:ext cx="5832648" cy="4247317"/>
          </a:xfrm>
          <a:prstGeom prst="rect">
            <a:avLst/>
          </a:prstGeom>
        </p:spPr>
        <p:txBody>
          <a:bodyPr wrap="square">
            <a:spAutoFit/>
          </a:bodyPr>
          <a:lstStyle/>
          <a:p>
            <a:pPr algn="ctr"/>
            <a:r>
              <a:rPr lang="tr-TR" b="1" dirty="0">
                <a:solidFill>
                  <a:srgbClr val="FF0000"/>
                </a:solidFill>
              </a:rPr>
              <a:t>YESRİB</a:t>
            </a:r>
          </a:p>
          <a:p>
            <a:pPr marL="285750" lvl="0" indent="-285750">
              <a:buFont typeface="Arial" panose="020B0604020202020204" pitchFamily="34" charset="0"/>
              <a:buChar char="•"/>
            </a:pPr>
            <a:endParaRPr lang="tr-TR" b="1" dirty="0"/>
          </a:p>
          <a:p>
            <a:pPr marL="285750" lvl="0" indent="-285750">
              <a:buFont typeface="Arial" panose="020B0604020202020204" pitchFamily="34" charset="0"/>
              <a:buChar char="•"/>
            </a:pPr>
            <a:r>
              <a:rPr lang="tr-TR" b="1" dirty="0"/>
              <a:t>Benî </a:t>
            </a:r>
            <a:r>
              <a:rPr lang="tr-TR" b="1" dirty="0" err="1"/>
              <a:t>Kurayza</a:t>
            </a:r>
            <a:r>
              <a:rPr lang="tr-TR" b="1" dirty="0"/>
              <a:t>, Benî </a:t>
            </a:r>
            <a:r>
              <a:rPr lang="tr-TR" b="1" dirty="0" err="1"/>
              <a:t>Kaynuka</a:t>
            </a:r>
            <a:r>
              <a:rPr lang="tr-TR" b="1" dirty="0"/>
              <a:t> ve Benî Nadir</a:t>
            </a:r>
            <a:r>
              <a:rPr lang="tr-TR" dirty="0"/>
              <a:t> isimli Yahudi kabileleri buraya yerleşmişlerdir.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Benî </a:t>
            </a:r>
            <a:r>
              <a:rPr lang="tr-TR" dirty="0" err="1"/>
              <a:t>Kaynuka</a:t>
            </a:r>
            <a:r>
              <a:rPr lang="tr-TR" dirty="0"/>
              <a:t> kabilesi </a:t>
            </a:r>
            <a:r>
              <a:rPr lang="tr-TR" b="1" dirty="0"/>
              <a:t>kuyumculuk</a:t>
            </a:r>
            <a:r>
              <a:rPr lang="tr-TR" dirty="0"/>
              <a:t> ve silah imalatında adından söz ettiriyordu. Kendilerine ait bir çarşıları da bulunan </a:t>
            </a:r>
            <a:r>
              <a:rPr lang="tr-TR" dirty="0" err="1"/>
              <a:t>Kaynukalıların</a:t>
            </a:r>
            <a:r>
              <a:rPr lang="tr-TR" dirty="0"/>
              <a:t> öncülüğünde Yahudiler şehrin ekonomisinde söz sahibiydiler.</a:t>
            </a:r>
          </a:p>
          <a:p>
            <a:pPr marL="285750" lvl="0" indent="-285750">
              <a:buFont typeface="Arial" panose="020B0604020202020204" pitchFamily="34" charset="0"/>
              <a:buChar char="•"/>
            </a:pPr>
            <a:endParaRPr lang="tr-TR" i="1" dirty="0"/>
          </a:p>
          <a:p>
            <a:pPr marL="285750" lvl="0" indent="-285750">
              <a:buFont typeface="Arial" panose="020B0604020202020204" pitchFamily="34" charset="0"/>
              <a:buChar char="•"/>
            </a:pPr>
            <a:r>
              <a:rPr lang="tr-TR" b="1" i="1" dirty="0"/>
              <a:t>Merkezî bir yönetim </a:t>
            </a:r>
            <a:r>
              <a:rPr lang="tr-TR" i="1" dirty="0"/>
              <a:t>olmadığı için</a:t>
            </a:r>
            <a:r>
              <a:rPr lang="tr-TR" dirty="0"/>
              <a:t> </a:t>
            </a:r>
            <a:r>
              <a:rPr lang="tr-TR" dirty="0" err="1"/>
              <a:t>Yesrib’de</a:t>
            </a:r>
            <a:r>
              <a:rPr lang="tr-TR" dirty="0"/>
              <a:t> her kabile bağımsız bir şekilde kendi kurallarına göre yaşıyordu.</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Hazrecliler</a:t>
            </a:r>
            <a:r>
              <a:rPr lang="tr-TR" dirty="0"/>
              <a:t> ise Benî </a:t>
            </a:r>
            <a:r>
              <a:rPr lang="tr-TR" dirty="0" err="1"/>
              <a:t>Kaynuka</a:t>
            </a:r>
            <a:r>
              <a:rPr lang="tr-TR" dirty="0"/>
              <a:t> ile, </a:t>
            </a:r>
            <a:r>
              <a:rPr lang="tr-TR" dirty="0" err="1"/>
              <a:t>Evsliler</a:t>
            </a:r>
            <a:r>
              <a:rPr lang="tr-TR" dirty="0"/>
              <a:t>, Benî </a:t>
            </a:r>
            <a:r>
              <a:rPr lang="tr-TR" dirty="0" err="1"/>
              <a:t>Kurayza</a:t>
            </a:r>
            <a:r>
              <a:rPr lang="tr-TR" dirty="0"/>
              <a:t> ve Benî Nadir ile; ittifak kurmuşlardı. </a:t>
            </a:r>
          </a:p>
        </p:txBody>
      </p:sp>
    </p:spTree>
    <p:extLst>
      <p:ext uri="{BB962C8B-B14F-4D97-AF65-F5344CB8AC3E}">
        <p14:creationId xmlns:p14="http://schemas.microsoft.com/office/powerpoint/2010/main" val="330813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196752"/>
            <a:ext cx="4772277" cy="395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0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1785938"/>
            <a:ext cx="503872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12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2690336"/>
            <a:ext cx="4572000" cy="1754326"/>
          </a:xfrm>
          <a:prstGeom prst="rect">
            <a:avLst/>
          </a:prstGeom>
        </p:spPr>
        <p:txBody>
          <a:bodyPr>
            <a:spAutoFit/>
          </a:bodyPr>
          <a:lstStyle/>
          <a:p>
            <a:pPr algn="ctr"/>
            <a:r>
              <a:rPr lang="tr-TR" b="1" dirty="0">
                <a:solidFill>
                  <a:srgbClr val="FF0000"/>
                </a:solidFill>
              </a:rPr>
              <a:t>ARAB-I BÂKİYE</a:t>
            </a:r>
          </a:p>
          <a:p>
            <a:pPr algn="ctr"/>
            <a:endParaRPr lang="tr-TR" b="1" dirty="0">
              <a:solidFill>
                <a:srgbClr val="FF0000"/>
              </a:solidFill>
            </a:endParaRPr>
          </a:p>
          <a:p>
            <a:pPr marL="285750" indent="-285750">
              <a:buFont typeface="Arial" panose="020B0604020202020204" pitchFamily="34" charset="0"/>
              <a:buChar char="•"/>
            </a:pPr>
            <a:r>
              <a:rPr lang="tr-TR" dirty="0"/>
              <a:t>Soyları </a:t>
            </a:r>
            <a:r>
              <a:rPr lang="tr-TR" b="1" dirty="0"/>
              <a:t>devam eden </a:t>
            </a:r>
            <a:r>
              <a:rPr lang="tr-TR" dirty="0"/>
              <a:t>Araplardır.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Arab</a:t>
            </a:r>
            <a:r>
              <a:rPr lang="tr-TR" dirty="0"/>
              <a:t>- </a:t>
            </a:r>
            <a:r>
              <a:rPr lang="tr-TR" dirty="0" err="1"/>
              <a:t>Aribe</a:t>
            </a:r>
            <a:r>
              <a:rPr lang="tr-TR" dirty="0"/>
              <a:t> ve </a:t>
            </a:r>
            <a:r>
              <a:rPr lang="tr-TR" dirty="0" err="1"/>
              <a:t>Arab</a:t>
            </a:r>
            <a:r>
              <a:rPr lang="tr-TR" dirty="0"/>
              <a:t>-ı </a:t>
            </a:r>
            <a:r>
              <a:rPr lang="tr-TR" dirty="0" err="1"/>
              <a:t>Müsta’ribe</a:t>
            </a:r>
            <a:r>
              <a:rPr lang="tr-TR" dirty="0"/>
              <a:t> diye iki ana kola ayrılırlar.</a:t>
            </a:r>
          </a:p>
        </p:txBody>
      </p:sp>
    </p:spTree>
    <p:extLst>
      <p:ext uri="{BB962C8B-B14F-4D97-AF65-F5344CB8AC3E}">
        <p14:creationId xmlns:p14="http://schemas.microsoft.com/office/powerpoint/2010/main" val="2421418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1700808"/>
            <a:ext cx="5958408" cy="3416320"/>
          </a:xfrm>
          <a:prstGeom prst="rect">
            <a:avLst/>
          </a:prstGeom>
        </p:spPr>
        <p:txBody>
          <a:bodyPr wrap="square">
            <a:spAutoFit/>
          </a:bodyPr>
          <a:lstStyle/>
          <a:p>
            <a:pPr lvl="0"/>
            <a:r>
              <a:rPr lang="tr-TR" dirty="0"/>
              <a:t>		</a:t>
            </a:r>
            <a:r>
              <a:rPr lang="tr-TR" b="1" dirty="0" err="1">
                <a:solidFill>
                  <a:srgbClr val="FF0000"/>
                </a:solidFill>
              </a:rPr>
              <a:t>HİLFU’l</a:t>
            </a:r>
            <a:r>
              <a:rPr lang="tr-TR" b="1" dirty="0">
                <a:solidFill>
                  <a:srgbClr val="FF0000"/>
                </a:solidFill>
              </a:rPr>
              <a:t>- MUTAYYEBİN</a:t>
            </a:r>
          </a:p>
          <a:p>
            <a:pPr lvl="0"/>
            <a:endParaRPr lang="tr-TR" dirty="0"/>
          </a:p>
          <a:p>
            <a:pPr marL="285750" lvl="0" indent="-285750">
              <a:buFont typeface="Arial" panose="020B0604020202020204" pitchFamily="34" charset="0"/>
              <a:buChar char="•"/>
            </a:pPr>
            <a:r>
              <a:rPr lang="tr-TR" dirty="0"/>
              <a:t>Kusay bin </a:t>
            </a:r>
            <a:r>
              <a:rPr lang="tr-TR" dirty="0" err="1"/>
              <a:t>Kilab’tan</a:t>
            </a:r>
            <a:r>
              <a:rPr lang="tr-TR" dirty="0"/>
              <a:t> sonra görevlerin taksimi konusunda anlaşmazlıklar çıkınca Kureyş kabilesi </a:t>
            </a:r>
            <a:r>
              <a:rPr lang="tr-TR" b="1" dirty="0"/>
              <a:t>Kan Yalayanlar </a:t>
            </a:r>
            <a:r>
              <a:rPr lang="tr-TR" dirty="0"/>
              <a:t>ve</a:t>
            </a:r>
            <a:r>
              <a:rPr lang="tr-TR" b="1" dirty="0"/>
              <a:t> Koku Sürünenler</a:t>
            </a:r>
            <a:r>
              <a:rPr lang="tr-TR" dirty="0"/>
              <a:t> adında iki gruba ayrıldı.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Abdümenâfoğulları’nın oluşturduğu topluluğun üyeleri, bir kaba konulmuş güzel </a:t>
            </a:r>
            <a:r>
              <a:rPr lang="tr-TR" b="1" dirty="0"/>
              <a:t>kokulu</a:t>
            </a:r>
            <a:r>
              <a:rPr lang="tr-TR" dirty="0"/>
              <a:t> bir sıvıya ellerini batırarak Kâbe duvarına sürdüler.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Bundan dolayı onlara </a:t>
            </a:r>
            <a:r>
              <a:rPr lang="tr-TR" b="1" dirty="0"/>
              <a:t>“</a:t>
            </a:r>
            <a:r>
              <a:rPr lang="tr-TR" b="1" dirty="0" err="1"/>
              <a:t>mutayyebîn</a:t>
            </a:r>
            <a:r>
              <a:rPr lang="tr-TR" b="1" dirty="0"/>
              <a:t>” (güzel kokulular)</a:t>
            </a:r>
            <a:r>
              <a:rPr lang="tr-TR" dirty="0"/>
              <a:t>, yaptıkları ittifak ve yemine de “</a:t>
            </a:r>
            <a:r>
              <a:rPr lang="tr-TR" b="1" dirty="0" err="1"/>
              <a:t>Hilfü’l-mutayyebîn</a:t>
            </a:r>
            <a:r>
              <a:rPr lang="tr-TR" dirty="0"/>
              <a:t>” denildi. </a:t>
            </a:r>
          </a:p>
        </p:txBody>
      </p:sp>
    </p:spTree>
    <p:extLst>
      <p:ext uri="{BB962C8B-B14F-4D97-AF65-F5344CB8AC3E}">
        <p14:creationId xmlns:p14="http://schemas.microsoft.com/office/powerpoint/2010/main" val="253312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1196752"/>
            <a:ext cx="6048672" cy="4247317"/>
          </a:xfrm>
          <a:prstGeom prst="rect">
            <a:avLst/>
          </a:prstGeom>
        </p:spPr>
        <p:txBody>
          <a:bodyPr wrap="square">
            <a:spAutoFit/>
          </a:bodyPr>
          <a:lstStyle/>
          <a:p>
            <a:pPr lvl="0"/>
            <a:r>
              <a:rPr lang="tr-TR" dirty="0"/>
              <a:t>		</a:t>
            </a:r>
            <a:r>
              <a:rPr lang="tr-TR" b="1" dirty="0"/>
              <a:t> </a:t>
            </a:r>
            <a:r>
              <a:rPr lang="tr-TR" b="1" dirty="0">
                <a:solidFill>
                  <a:srgbClr val="FF0000"/>
                </a:solidFill>
              </a:rPr>
              <a:t>HİLFÜ LEAKATİ’D-DEM</a:t>
            </a:r>
            <a:endParaRPr lang="tr-TR" dirty="0">
              <a:solidFill>
                <a:srgbClr val="FF0000"/>
              </a:solidFill>
            </a:endParaRPr>
          </a:p>
          <a:p>
            <a:pPr lvl="0"/>
            <a:endParaRPr lang="tr-TR" dirty="0"/>
          </a:p>
          <a:p>
            <a:pPr marL="285750" lvl="0" indent="-285750">
              <a:buFont typeface="Arial" panose="020B0604020202020204" pitchFamily="34" charset="0"/>
              <a:buChar char="•"/>
            </a:pPr>
            <a:r>
              <a:rPr lang="tr-TR" dirty="0" err="1"/>
              <a:t>Abdüddâroğulları</a:t>
            </a:r>
            <a:r>
              <a:rPr lang="tr-TR" dirty="0"/>
              <a:t> ve müttefikleri de birlikte hareket edeceklerine dair ant içmişlerdi.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Bundan dolayı kendilerine “</a:t>
            </a:r>
            <a:r>
              <a:rPr lang="tr-TR" b="1" dirty="0"/>
              <a:t>ahlâf” (yeminliler</a:t>
            </a:r>
            <a:r>
              <a:rPr lang="tr-TR" dirty="0"/>
              <a:t>), yaptıkları ittifaka da “</a:t>
            </a:r>
            <a:r>
              <a:rPr lang="tr-TR" b="1" dirty="0" err="1"/>
              <a:t>Hilfü’l</a:t>
            </a:r>
            <a:r>
              <a:rPr lang="tr-TR" b="1" dirty="0"/>
              <a:t>-ahlâf</a:t>
            </a:r>
            <a:r>
              <a:rPr lang="tr-TR" dirty="0"/>
              <a:t>” denilmiştir.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Ayrıca bunlara, kestikleri bir hayvanın </a:t>
            </a:r>
            <a:r>
              <a:rPr lang="tr-TR" b="1" dirty="0"/>
              <a:t>kanını</a:t>
            </a:r>
            <a:r>
              <a:rPr lang="tr-TR" dirty="0"/>
              <a:t> bir kaba koyarak ellerini batırıp yalamak suretiyle yemin ettiklerinden dolayı </a:t>
            </a:r>
            <a:r>
              <a:rPr lang="tr-TR" b="1" dirty="0"/>
              <a:t>“</a:t>
            </a:r>
            <a:r>
              <a:rPr lang="tr-TR" b="1" dirty="0" err="1"/>
              <a:t>leakatü’d</a:t>
            </a:r>
            <a:r>
              <a:rPr lang="tr-TR" b="1" dirty="0"/>
              <a:t>-dem” (kan yalayıcıları</a:t>
            </a:r>
            <a:r>
              <a:rPr lang="tr-TR" dirty="0"/>
              <a:t>) olarak bilinirler.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Yaptıkları ittifak ve yemine de “</a:t>
            </a:r>
            <a:r>
              <a:rPr lang="tr-TR" b="1" dirty="0" err="1"/>
              <a:t>Hilfü</a:t>
            </a:r>
            <a:r>
              <a:rPr lang="tr-TR" b="1" dirty="0"/>
              <a:t> </a:t>
            </a:r>
            <a:r>
              <a:rPr lang="tr-TR" b="1" dirty="0" err="1"/>
              <a:t>leakati’d</a:t>
            </a:r>
            <a:r>
              <a:rPr lang="tr-TR" b="1" dirty="0"/>
              <a:t>-dem</a:t>
            </a:r>
            <a:r>
              <a:rPr lang="tr-TR" dirty="0"/>
              <a:t>” adı verilmiştir. </a:t>
            </a:r>
          </a:p>
        </p:txBody>
      </p:sp>
    </p:spTree>
    <p:extLst>
      <p:ext uri="{BB962C8B-B14F-4D97-AF65-F5344CB8AC3E}">
        <p14:creationId xmlns:p14="http://schemas.microsoft.com/office/powerpoint/2010/main" val="2437465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1700808"/>
            <a:ext cx="5976664" cy="3416320"/>
          </a:xfrm>
          <a:prstGeom prst="rect">
            <a:avLst/>
          </a:prstGeom>
        </p:spPr>
        <p:txBody>
          <a:bodyPr wrap="square">
            <a:spAutoFit/>
          </a:bodyPr>
          <a:lstStyle/>
          <a:p>
            <a:pPr lvl="0"/>
            <a:r>
              <a:rPr lang="tr-TR" dirty="0"/>
              <a:t>		</a:t>
            </a:r>
            <a:r>
              <a:rPr lang="tr-TR" b="1" dirty="0">
                <a:solidFill>
                  <a:srgbClr val="FF0000"/>
                </a:solidFill>
              </a:rPr>
              <a:t>DARÜNNEDVE</a:t>
            </a:r>
          </a:p>
          <a:p>
            <a:pPr lvl="0"/>
            <a:endParaRPr lang="tr-TR" dirty="0"/>
          </a:p>
          <a:p>
            <a:pPr marL="285750" indent="-285750">
              <a:buFont typeface="Arial" panose="020B0604020202020204" pitchFamily="34" charset="0"/>
              <a:buChar char="•"/>
            </a:pPr>
            <a:r>
              <a:rPr lang="tr-TR" dirty="0"/>
              <a:t>İlk defa Kusay tarafından yaptırıldı ve esas itibariyle bir asiller (mele’) meclisiydi. </a:t>
            </a:r>
          </a:p>
          <a:p>
            <a:pPr lvl="0"/>
            <a:endParaRPr lang="tr-TR" dirty="0"/>
          </a:p>
          <a:p>
            <a:pPr marL="285750" lvl="0" indent="-285750">
              <a:buFont typeface="Arial" panose="020B0604020202020204" pitchFamily="34" charset="0"/>
              <a:buChar char="•"/>
            </a:pPr>
            <a:r>
              <a:rPr lang="tr-TR" dirty="0"/>
              <a:t>Kusay, Kureyş kabilesinin önemli işlerini görüşmek üzere </a:t>
            </a:r>
            <a:r>
              <a:rPr lang="tr-TR" b="1" dirty="0" err="1"/>
              <a:t>Dârünnedve</a:t>
            </a:r>
            <a:r>
              <a:rPr lang="tr-TR" dirty="0" err="1"/>
              <a:t>’yi</a:t>
            </a:r>
            <a:r>
              <a:rPr lang="tr-TR" dirty="0"/>
              <a:t> kurmuş, zamanla Mekke’nin idaresinde ve hac hizmetlerinde bazı yenilikler gerçekleştirmiştir.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Kâbe ve Mekke ile ilgili hizmetleri düzenleyerek, elinde toplamıştır. Bir buçuk asır boyunca Kureyş kabilesi, Kâbe ile ilgili görevleri yerine getirmeye devam etmiştir. </a:t>
            </a:r>
          </a:p>
        </p:txBody>
      </p:sp>
    </p:spTree>
    <p:extLst>
      <p:ext uri="{BB962C8B-B14F-4D97-AF65-F5344CB8AC3E}">
        <p14:creationId xmlns:p14="http://schemas.microsoft.com/office/powerpoint/2010/main" val="2767714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548680"/>
            <a:ext cx="6984776" cy="6604885"/>
          </a:xfrm>
          <a:prstGeom prst="rect">
            <a:avLst/>
          </a:prstGeom>
        </p:spPr>
        <p:txBody>
          <a:bodyPr wrap="square">
            <a:spAutoFit/>
          </a:bodyPr>
          <a:lstStyle/>
          <a:p>
            <a:pPr lvl="0">
              <a:lnSpc>
                <a:spcPct val="115000"/>
              </a:lnSpc>
              <a:spcAft>
                <a:spcPts val="0"/>
              </a:spcAft>
            </a:pPr>
            <a:r>
              <a:rPr lang="tr-TR" dirty="0"/>
              <a:t>		</a:t>
            </a:r>
            <a:r>
              <a:rPr lang="tr-TR" b="1" dirty="0">
                <a:solidFill>
                  <a:srgbClr val="FF0000"/>
                </a:solidFill>
              </a:rPr>
              <a:t>BAŞLICA KABE HİZMETLERİ</a:t>
            </a:r>
          </a:p>
          <a:p>
            <a:pPr lvl="0">
              <a:lnSpc>
                <a:spcPct val="115000"/>
              </a:lnSpc>
              <a:spcAft>
                <a:spcPts val="0"/>
              </a:spcAft>
            </a:pPr>
            <a:endParaRPr lang="tr-TR" b="1" dirty="0">
              <a:solidFill>
                <a:srgbClr val="FF0000"/>
              </a:solidFill>
            </a:endParaRPr>
          </a:p>
          <a:p>
            <a:pPr marL="285750" lvl="0" indent="-285750">
              <a:lnSpc>
                <a:spcPct val="115000"/>
              </a:lnSpc>
              <a:spcAft>
                <a:spcPts val="0"/>
              </a:spcAft>
              <a:buFont typeface="Arial" panose="020B0604020202020204" pitchFamily="34" charset="0"/>
              <a:buChar char="•"/>
            </a:pPr>
            <a:r>
              <a:rPr lang="tr-TR" b="1" dirty="0"/>
              <a:t>Dârünnedve</a:t>
            </a:r>
            <a:r>
              <a:rPr lang="tr-TR" dirty="0"/>
              <a:t>: İlk defa Kusay tarafından yaptırıldı ve esas itibariyle bir asiller (mele’) meclisiydi. </a:t>
            </a:r>
          </a:p>
          <a:p>
            <a:pPr marL="285750" lvl="0" indent="-285750">
              <a:lnSpc>
                <a:spcPct val="115000"/>
              </a:lnSpc>
              <a:spcAft>
                <a:spcPts val="0"/>
              </a:spcAft>
              <a:buFont typeface="Arial" panose="020B0604020202020204" pitchFamily="34" charset="0"/>
              <a:buChar char="•"/>
            </a:pPr>
            <a:endParaRPr lang="tr-TR" sz="2000" dirty="0"/>
          </a:p>
          <a:p>
            <a:pPr marL="285750" lvl="0" indent="-285750">
              <a:lnSpc>
                <a:spcPct val="115000"/>
              </a:lnSpc>
              <a:spcAft>
                <a:spcPts val="0"/>
              </a:spcAft>
              <a:buFont typeface="Arial" panose="020B0604020202020204" pitchFamily="34" charset="0"/>
              <a:buChar char="•"/>
            </a:pPr>
            <a:r>
              <a:rPr lang="tr-TR" sz="2000" b="1" dirty="0" err="1"/>
              <a:t>Kıyâde</a:t>
            </a:r>
            <a:r>
              <a:rPr lang="tr-TR" sz="2000" dirty="0"/>
              <a:t>: Câhiliye devrinde Mekke’de ordu kumandanlığını ve kafile başkanlığını ifade etmek için kullanılmaktadır.</a:t>
            </a:r>
          </a:p>
          <a:p>
            <a:pPr marL="285750" lvl="0" indent="-285750">
              <a:lnSpc>
                <a:spcPct val="115000"/>
              </a:lnSpc>
              <a:spcAft>
                <a:spcPts val="0"/>
              </a:spcAft>
              <a:buFont typeface="Arial" panose="020B0604020202020204" pitchFamily="34" charset="0"/>
              <a:buChar char="•"/>
            </a:pPr>
            <a:endParaRPr lang="tr-TR" sz="2000" dirty="0"/>
          </a:p>
          <a:p>
            <a:pPr marL="285750" indent="-285750">
              <a:lnSpc>
                <a:spcPct val="115000"/>
              </a:lnSpc>
              <a:buFont typeface="Arial" panose="020B0604020202020204" pitchFamily="34" charset="0"/>
              <a:buChar char="•"/>
            </a:pPr>
            <a:r>
              <a:rPr lang="tr-TR" sz="2000" b="1" dirty="0" err="1"/>
              <a:t>Livâ</a:t>
            </a:r>
            <a:r>
              <a:rPr lang="tr-TR" sz="2000" dirty="0"/>
              <a:t>: Bu kimse kabileye ait sancağın muhafazasından sorumluydu. Kureyş’in sancağı </a:t>
            </a:r>
            <a:r>
              <a:rPr lang="tr-TR" sz="2000" b="1" dirty="0" err="1"/>
              <a:t>Ukab</a:t>
            </a:r>
            <a:r>
              <a:rPr lang="tr-TR" sz="2000" dirty="0"/>
              <a:t> Sancağıdır.</a:t>
            </a:r>
          </a:p>
          <a:p>
            <a:pPr marL="285750" indent="-285750">
              <a:lnSpc>
                <a:spcPct val="115000"/>
              </a:lnSpc>
              <a:buFont typeface="Arial" panose="020B0604020202020204" pitchFamily="34" charset="0"/>
              <a:buChar char="•"/>
            </a:pPr>
            <a:endParaRPr lang="tr-TR" sz="2000" dirty="0">
              <a:ea typeface="Calibri"/>
              <a:cs typeface="Times New Roman"/>
            </a:endParaRPr>
          </a:p>
          <a:p>
            <a:pPr marL="285750" lvl="0" indent="-285750">
              <a:lnSpc>
                <a:spcPct val="115000"/>
              </a:lnSpc>
              <a:buFont typeface="Arial" panose="020B0604020202020204" pitchFamily="34" charset="0"/>
              <a:buChar char="•"/>
            </a:pPr>
            <a:r>
              <a:rPr lang="tr-TR" sz="2000" b="1" dirty="0" err="1"/>
              <a:t>Hicâbe</a:t>
            </a:r>
            <a:r>
              <a:rPr lang="tr-TR" sz="2000" b="1" dirty="0"/>
              <a:t> (</a:t>
            </a:r>
            <a:r>
              <a:rPr lang="tr-TR" sz="2000" b="1" dirty="0" err="1"/>
              <a:t>Sidâne</a:t>
            </a:r>
            <a:r>
              <a:rPr lang="tr-TR" sz="2000" b="1" dirty="0"/>
              <a:t>): </a:t>
            </a:r>
            <a:r>
              <a:rPr lang="tr-TR" sz="2000" dirty="0"/>
              <a:t>Bu görevi üstlenen kişi temelde Kâbe’nin bakımı, kapısının ve anahtarlarının muhafazasından sorumluydu. </a:t>
            </a:r>
            <a:endParaRPr lang="tr-TR" sz="2400" dirty="0">
              <a:ea typeface="Calibri"/>
              <a:cs typeface="Times New Roman"/>
            </a:endParaRPr>
          </a:p>
          <a:p>
            <a:pPr marL="285750" indent="-285750">
              <a:lnSpc>
                <a:spcPct val="115000"/>
              </a:lnSpc>
              <a:buFont typeface="Arial" panose="020B0604020202020204" pitchFamily="34" charset="0"/>
              <a:buChar char="•"/>
            </a:pPr>
            <a:endParaRPr lang="tr-TR" sz="2400" dirty="0">
              <a:ea typeface="Calibri"/>
              <a:cs typeface="Times New Roman"/>
            </a:endParaRPr>
          </a:p>
          <a:p>
            <a:pPr marL="285750" lvl="0" indent="-285750">
              <a:lnSpc>
                <a:spcPct val="115000"/>
              </a:lnSpc>
              <a:spcAft>
                <a:spcPts val="0"/>
              </a:spcAft>
              <a:buFont typeface="Arial" panose="020B0604020202020204" pitchFamily="34" charset="0"/>
              <a:buChar char="•"/>
            </a:pPr>
            <a:endParaRPr lang="tr-TR" sz="2000" dirty="0"/>
          </a:p>
          <a:p>
            <a:pPr marL="285750" lvl="0" indent="-285750">
              <a:lnSpc>
                <a:spcPct val="115000"/>
              </a:lnSpc>
              <a:spcAft>
                <a:spcPts val="0"/>
              </a:spcAft>
              <a:buFont typeface="Arial" panose="020B0604020202020204" pitchFamily="34" charset="0"/>
              <a:buChar char="•"/>
            </a:pPr>
            <a:endParaRPr lang="tr-TR" sz="2000" dirty="0"/>
          </a:p>
          <a:p>
            <a:pPr marL="285750" lvl="0" indent="-285750">
              <a:lnSpc>
                <a:spcPct val="115000"/>
              </a:lnSpc>
              <a:spcAft>
                <a:spcPts val="0"/>
              </a:spcAft>
              <a:buFont typeface="Arial" panose="020B0604020202020204" pitchFamily="34" charset="0"/>
              <a:buChar char="•"/>
            </a:pPr>
            <a:endParaRPr lang="tr-TR" sz="2000" dirty="0"/>
          </a:p>
        </p:txBody>
      </p:sp>
    </p:spTree>
    <p:extLst>
      <p:ext uri="{BB962C8B-B14F-4D97-AF65-F5344CB8AC3E}">
        <p14:creationId xmlns:p14="http://schemas.microsoft.com/office/powerpoint/2010/main" val="4015714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124744"/>
            <a:ext cx="6336704" cy="5170646"/>
          </a:xfrm>
          <a:prstGeom prst="rect">
            <a:avLst/>
          </a:prstGeom>
        </p:spPr>
        <p:txBody>
          <a:bodyPr wrap="square">
            <a:spAutoFit/>
          </a:bodyPr>
          <a:lstStyle/>
          <a:p>
            <a:r>
              <a:rPr lang="tr-TR" b="1" dirty="0">
                <a:solidFill>
                  <a:srgbClr val="FF0000"/>
                </a:solidFill>
              </a:rPr>
              <a:t>		BAŞLICA KABE HİZMETLERİ</a:t>
            </a:r>
          </a:p>
          <a:p>
            <a:endParaRPr lang="tr-TR" b="1" dirty="0">
              <a:solidFill>
                <a:srgbClr val="FF0000"/>
              </a:solidFill>
            </a:endParaRPr>
          </a:p>
          <a:p>
            <a:pPr marL="342900" lvl="0" indent="-342900">
              <a:buFont typeface="Arial" panose="020B0604020202020204" pitchFamily="34" charset="0"/>
              <a:buChar char="•"/>
            </a:pPr>
            <a:r>
              <a:rPr lang="tr-TR" sz="2000" b="1" dirty="0"/>
              <a:t>Sikâye</a:t>
            </a:r>
            <a:r>
              <a:rPr lang="tr-TR" sz="2000" dirty="0"/>
              <a:t>: Kâbe’yi ziyarete gelen hacılara su temini görevi demektir.</a:t>
            </a:r>
          </a:p>
          <a:p>
            <a:pPr marL="342900" lvl="0" indent="-342900">
              <a:buFont typeface="Arial" panose="020B0604020202020204" pitchFamily="34" charset="0"/>
              <a:buChar char="•"/>
            </a:pPr>
            <a:endParaRPr lang="tr-TR" sz="2000" dirty="0"/>
          </a:p>
          <a:p>
            <a:pPr marL="342900" lvl="0" indent="-342900">
              <a:buFont typeface="Arial" panose="020B0604020202020204" pitchFamily="34" charset="0"/>
              <a:buChar char="•"/>
            </a:pPr>
            <a:r>
              <a:rPr lang="tr-TR" sz="2000" b="1" dirty="0" err="1"/>
              <a:t>Rifâde</a:t>
            </a:r>
            <a:r>
              <a:rPr lang="tr-TR" sz="2000" dirty="0"/>
              <a:t>: Hacıları ağırlama ve yiyecek ihtiyaçlarının karşılanması görevidir.</a:t>
            </a:r>
          </a:p>
          <a:p>
            <a:pPr marL="342900" lvl="0" indent="-342900">
              <a:buFont typeface="Arial" panose="020B0604020202020204" pitchFamily="34" charset="0"/>
              <a:buChar char="•"/>
            </a:pPr>
            <a:endParaRPr lang="tr-TR" sz="2000" dirty="0"/>
          </a:p>
          <a:p>
            <a:pPr marL="342900" lvl="0" indent="-342900">
              <a:buFont typeface="Arial" panose="020B0604020202020204" pitchFamily="34" charset="0"/>
              <a:buChar char="•"/>
            </a:pPr>
            <a:r>
              <a:rPr lang="tr-TR" sz="2000" b="1" dirty="0" err="1"/>
              <a:t>Eşnak</a:t>
            </a:r>
            <a:r>
              <a:rPr lang="tr-TR" sz="2000" dirty="0"/>
              <a:t>: Diyetlerin ödenmesi ve zararların tespiti görevidir. Hz. Ebubekir yerine getiriyordu </a:t>
            </a:r>
          </a:p>
          <a:p>
            <a:pPr marL="342900" lvl="0" indent="-342900">
              <a:buFont typeface="Arial" panose="020B0604020202020204" pitchFamily="34" charset="0"/>
              <a:buChar char="•"/>
            </a:pPr>
            <a:endParaRPr lang="tr-TR" sz="2000" dirty="0"/>
          </a:p>
          <a:p>
            <a:pPr marL="342900" lvl="0" indent="-342900">
              <a:buFont typeface="Arial" panose="020B0604020202020204" pitchFamily="34" charset="0"/>
              <a:buChar char="•"/>
            </a:pPr>
            <a:r>
              <a:rPr lang="tr-TR" sz="2000" b="1" dirty="0" err="1"/>
              <a:t>Sifaret</a:t>
            </a:r>
            <a:r>
              <a:rPr lang="tr-TR" sz="2000" dirty="0"/>
              <a:t>: </a:t>
            </a:r>
            <a:r>
              <a:rPr lang="tr-TR" sz="2000" dirty="0" err="1"/>
              <a:t>Kureyşin</a:t>
            </a:r>
            <a:r>
              <a:rPr lang="tr-TR" sz="2000" dirty="0"/>
              <a:t> yabancılar nezdinde temsil edilmesidir. Hz. Ömer bakardı. </a:t>
            </a:r>
            <a:endParaRPr lang="tr-TR" sz="2000" dirty="0">
              <a:ea typeface="Calibri"/>
              <a:cs typeface="Times New Roman"/>
            </a:endParaRPr>
          </a:p>
          <a:p>
            <a:pPr lvl="0"/>
            <a:endParaRPr lang="tr-TR" sz="2000" dirty="0">
              <a:ea typeface="Calibri"/>
              <a:cs typeface="Times New Roman"/>
            </a:endParaRPr>
          </a:p>
          <a:p>
            <a:endParaRPr lang="tr-TR" b="1" dirty="0">
              <a:solidFill>
                <a:srgbClr val="FF0000"/>
              </a:solidFill>
            </a:endParaRPr>
          </a:p>
          <a:p>
            <a:endParaRPr lang="tr-TR" b="1" dirty="0">
              <a:solidFill>
                <a:srgbClr val="FF0000"/>
              </a:solidFill>
            </a:endParaRPr>
          </a:p>
          <a:p>
            <a:endParaRPr lang="tr-TR" dirty="0"/>
          </a:p>
        </p:txBody>
      </p:sp>
    </p:spTree>
    <p:extLst>
      <p:ext uri="{BB962C8B-B14F-4D97-AF65-F5344CB8AC3E}">
        <p14:creationId xmlns:p14="http://schemas.microsoft.com/office/powerpoint/2010/main" val="1264876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47664" y="1556792"/>
            <a:ext cx="5814392" cy="3724096"/>
          </a:xfrm>
          <a:prstGeom prst="rect">
            <a:avLst/>
          </a:prstGeom>
        </p:spPr>
        <p:txBody>
          <a:bodyPr wrap="square">
            <a:spAutoFit/>
          </a:bodyPr>
          <a:lstStyle/>
          <a:p>
            <a:pPr algn="ctr"/>
            <a:r>
              <a:rPr lang="tr-TR" b="1" dirty="0">
                <a:solidFill>
                  <a:srgbClr val="FF0000"/>
                </a:solidFill>
              </a:rPr>
              <a:t>BAŞLICA KABE HİZMETLERİ</a:t>
            </a:r>
            <a:endParaRPr lang="tr-TR" dirty="0"/>
          </a:p>
          <a:p>
            <a:endParaRPr lang="tr-TR" dirty="0"/>
          </a:p>
          <a:p>
            <a:pPr marL="285750" indent="-285750">
              <a:buFont typeface="Arial" panose="020B0604020202020204" pitchFamily="34" charset="0"/>
              <a:buChar char="•"/>
            </a:pPr>
            <a:r>
              <a:rPr lang="tr-TR" sz="2000" b="1" dirty="0" err="1"/>
              <a:t>Einne</a:t>
            </a:r>
            <a:r>
              <a:rPr lang="tr-TR" sz="2000" dirty="0"/>
              <a:t>: Süvari birliği komutanlığını ifade eder.</a:t>
            </a:r>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r>
              <a:rPr lang="tr-TR" sz="2000" b="1" dirty="0" err="1"/>
              <a:t>Eysar</a:t>
            </a:r>
            <a:r>
              <a:rPr lang="tr-TR" sz="2000" b="1" dirty="0"/>
              <a:t> - </a:t>
            </a:r>
            <a:r>
              <a:rPr lang="tr-TR" sz="2000" b="1" dirty="0" err="1"/>
              <a:t>Ezlam</a:t>
            </a:r>
            <a:r>
              <a:rPr lang="tr-TR" sz="2000" dirty="0"/>
              <a:t>: </a:t>
            </a:r>
            <a:r>
              <a:rPr lang="tr-TR" sz="2000" dirty="0" err="1"/>
              <a:t>Hübel</a:t>
            </a:r>
            <a:r>
              <a:rPr lang="tr-TR" sz="2000" dirty="0"/>
              <a:t> putunun önünde fal oku çekilmesi görevidir.</a:t>
            </a:r>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r>
              <a:rPr lang="tr-TR" sz="2000" b="1" dirty="0" err="1"/>
              <a:t>Emvalı</a:t>
            </a:r>
            <a:r>
              <a:rPr lang="tr-TR" sz="2000" b="1" dirty="0"/>
              <a:t> </a:t>
            </a:r>
            <a:r>
              <a:rPr lang="tr-TR" sz="2000" b="1" dirty="0" err="1"/>
              <a:t>Muhaccere</a:t>
            </a:r>
            <a:r>
              <a:rPr lang="tr-TR" sz="2000" dirty="0"/>
              <a:t>: Putlara sunulan malların muhafazası görevidir.</a:t>
            </a:r>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r>
              <a:rPr lang="tr-TR" sz="2000" b="1" dirty="0"/>
              <a:t>Kubbe</a:t>
            </a:r>
            <a:r>
              <a:rPr lang="tr-TR" sz="2000" dirty="0"/>
              <a:t>: Savaş zamanında çadır kurulması ve savaş malzemelerinin saklanması görevidir.</a:t>
            </a:r>
          </a:p>
        </p:txBody>
      </p:sp>
    </p:spTree>
    <p:extLst>
      <p:ext uri="{BB962C8B-B14F-4D97-AF65-F5344CB8AC3E}">
        <p14:creationId xmlns:p14="http://schemas.microsoft.com/office/powerpoint/2010/main" val="1955518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4" y="2038350"/>
            <a:ext cx="5123096" cy="28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829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507000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879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343025"/>
            <a:ext cx="79438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943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9712" y="1700808"/>
            <a:ext cx="5310336" cy="2585323"/>
          </a:xfrm>
          <a:prstGeom prst="rect">
            <a:avLst/>
          </a:prstGeom>
        </p:spPr>
        <p:txBody>
          <a:bodyPr wrap="square">
            <a:spAutoFit/>
          </a:bodyPr>
          <a:lstStyle/>
          <a:p>
            <a:pPr algn="ctr"/>
            <a:r>
              <a:rPr lang="tr-TR" b="1" dirty="0">
                <a:solidFill>
                  <a:srgbClr val="FF0000"/>
                </a:solidFill>
              </a:rPr>
              <a:t>HÜBEL</a:t>
            </a:r>
          </a:p>
          <a:p>
            <a:endParaRPr lang="tr-TR" dirty="0"/>
          </a:p>
          <a:p>
            <a:pPr marL="285750" indent="-285750">
              <a:buFont typeface="Arial" panose="020B0604020202020204" pitchFamily="34" charset="0"/>
              <a:buChar char="•"/>
            </a:pPr>
            <a:r>
              <a:rPr lang="tr-TR" dirty="0"/>
              <a:t>Putların </a:t>
            </a:r>
            <a:r>
              <a:rPr lang="tr-TR" b="1" dirty="0"/>
              <a:t>en büyüğü</a:t>
            </a:r>
            <a:r>
              <a:rPr lang="tr-TR" dirty="0"/>
              <a:t> ve Kureyş’in en önemli putu idi. </a:t>
            </a:r>
          </a:p>
          <a:p>
            <a:pPr marL="285750" indent="-285750">
              <a:buFont typeface="Arial" panose="020B0604020202020204" pitchFamily="34" charset="0"/>
              <a:buChar char="•"/>
            </a:pPr>
            <a:endParaRPr lang="tr-TR" b="1" dirty="0"/>
          </a:p>
          <a:p>
            <a:pPr marL="285750" indent="-285750">
              <a:buFont typeface="Arial" panose="020B0604020202020204" pitchFamily="34" charset="0"/>
              <a:buChar char="•"/>
            </a:pPr>
            <a:r>
              <a:rPr lang="tr-TR" b="1" dirty="0"/>
              <a:t>Kırmızı akik</a:t>
            </a:r>
            <a:r>
              <a:rPr lang="tr-TR" dirty="0"/>
              <a:t> taşından </a:t>
            </a:r>
            <a:r>
              <a:rPr lang="tr-TR" b="1" dirty="0"/>
              <a:t>insan</a:t>
            </a:r>
            <a:r>
              <a:rPr lang="tr-TR" dirty="0"/>
              <a:t> suretinde yapılmıştır.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b="1" dirty="0"/>
              <a:t>Amr b. </a:t>
            </a:r>
            <a:r>
              <a:rPr lang="tr-TR" b="1" dirty="0" err="1"/>
              <a:t>Luhay</a:t>
            </a:r>
            <a:r>
              <a:rPr lang="tr-TR" b="1" dirty="0"/>
              <a:t> </a:t>
            </a:r>
            <a:r>
              <a:rPr lang="tr-TR" dirty="0"/>
              <a:t>tarafından Suriye’den Mekke’ye getirilirken sağ eli kırılmış, Kureyş müşrikleri ona </a:t>
            </a:r>
            <a:r>
              <a:rPr lang="tr-TR" b="1" dirty="0"/>
              <a:t>altın bir el </a:t>
            </a:r>
            <a:r>
              <a:rPr lang="tr-TR" dirty="0"/>
              <a:t>takmışlardı. </a:t>
            </a:r>
          </a:p>
        </p:txBody>
      </p:sp>
    </p:spTree>
    <p:extLst>
      <p:ext uri="{BB962C8B-B14F-4D97-AF65-F5344CB8AC3E}">
        <p14:creationId xmlns:p14="http://schemas.microsoft.com/office/powerpoint/2010/main" val="143439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1028341"/>
            <a:ext cx="6840760" cy="4493538"/>
          </a:xfrm>
          <a:prstGeom prst="rect">
            <a:avLst/>
          </a:prstGeom>
        </p:spPr>
        <p:txBody>
          <a:bodyPr wrap="square">
            <a:spAutoFit/>
          </a:bodyPr>
          <a:lstStyle/>
          <a:p>
            <a:pPr algn="ctr"/>
            <a:r>
              <a:rPr lang="tr-TR" b="1" dirty="0">
                <a:solidFill>
                  <a:srgbClr val="FF0000"/>
                </a:solidFill>
              </a:rPr>
              <a:t>ARAB-I ÂRİBE </a:t>
            </a:r>
          </a:p>
          <a:p>
            <a:pPr algn="ctr"/>
            <a:endParaRPr lang="tr-TR" b="1" dirty="0">
              <a:solidFill>
                <a:srgbClr val="FF0000"/>
              </a:solidFill>
            </a:endParaRPr>
          </a:p>
          <a:p>
            <a:pPr marL="285750" lvl="0" indent="-285750">
              <a:buFont typeface="Arial" panose="020B0604020202020204" pitchFamily="34" charset="0"/>
              <a:buChar char="•"/>
            </a:pPr>
            <a:r>
              <a:rPr lang="tr-TR" dirty="0"/>
              <a:t>Saf yani </a:t>
            </a:r>
            <a:r>
              <a:rPr lang="tr-TR" b="1" dirty="0"/>
              <a:t>asıl</a:t>
            </a:r>
            <a:r>
              <a:rPr lang="tr-TR" dirty="0"/>
              <a:t> Araplardır.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b="1" dirty="0" err="1"/>
              <a:t>Kahtânîler</a:t>
            </a:r>
            <a:r>
              <a:rPr lang="tr-TR" dirty="0"/>
              <a:t> adı verilen bu kabileler grubunun anavatanı </a:t>
            </a:r>
            <a:r>
              <a:rPr lang="tr-TR" b="1" dirty="0"/>
              <a:t>Yemen</a:t>
            </a:r>
            <a:r>
              <a:rPr lang="tr-TR" dirty="0"/>
              <a:t>'dir.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b="1" dirty="0"/>
              <a:t>Güney Arapları </a:t>
            </a:r>
            <a:r>
              <a:rPr lang="tr-TR" dirty="0"/>
              <a:t>olarak da bilinirler.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Bunlar </a:t>
            </a:r>
            <a:r>
              <a:rPr lang="tr-TR" b="1" dirty="0" err="1"/>
              <a:t>Cürhüm</a:t>
            </a:r>
            <a:r>
              <a:rPr lang="tr-TR" dirty="0"/>
              <a:t> ve </a:t>
            </a:r>
            <a:r>
              <a:rPr lang="tr-TR" b="1" dirty="0" err="1"/>
              <a:t>Ya`rub</a:t>
            </a:r>
            <a:r>
              <a:rPr lang="tr-TR" dirty="0"/>
              <a:t> olmak üzere önce iki büyük kola ayrılırlar. </a:t>
            </a:r>
          </a:p>
          <a:p>
            <a:pPr marL="285750" indent="-285750">
              <a:buFont typeface="Arial" panose="020B0604020202020204" pitchFamily="34" charset="0"/>
              <a:buChar char="•"/>
            </a:pPr>
            <a:endParaRPr lang="tr-TR" sz="1600" dirty="0"/>
          </a:p>
          <a:p>
            <a:pPr marL="285750" indent="-285750">
              <a:buFont typeface="Arial" panose="020B0604020202020204" pitchFamily="34" charset="0"/>
              <a:buChar char="•"/>
            </a:pPr>
            <a:r>
              <a:rPr lang="tr-TR" dirty="0" err="1"/>
              <a:t>Ya`rub'dan</a:t>
            </a:r>
            <a:r>
              <a:rPr lang="tr-TR" sz="1600" dirty="0"/>
              <a:t> </a:t>
            </a:r>
            <a:r>
              <a:rPr lang="tr-TR" dirty="0"/>
              <a:t>da </a:t>
            </a:r>
            <a:r>
              <a:rPr lang="tr-TR" dirty="0" err="1"/>
              <a:t>Kehlân</a:t>
            </a:r>
            <a:r>
              <a:rPr lang="tr-TR" dirty="0"/>
              <a:t> ve </a:t>
            </a:r>
            <a:r>
              <a:rPr lang="tr-TR" dirty="0" err="1"/>
              <a:t>Himyer</a:t>
            </a:r>
            <a:r>
              <a:rPr lang="tr-TR" dirty="0"/>
              <a:t> adında iki ayrı koldan birçok alt kollar meydana gelmiştir.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Bu kabileler değişik zamanlarda </a:t>
            </a:r>
            <a:r>
              <a:rPr lang="tr-TR" b="1" dirty="0"/>
              <a:t>değişik sebeplerle anavatanlarını </a:t>
            </a:r>
            <a:r>
              <a:rPr lang="tr-TR" dirty="0"/>
              <a:t>terk ederek Arabistan'ın çeşitli bölgelerine yerleştiler.</a:t>
            </a:r>
          </a:p>
          <a:p>
            <a:r>
              <a:rPr lang="tr-TR" dirty="0"/>
              <a:t> .</a:t>
            </a:r>
          </a:p>
        </p:txBody>
      </p:sp>
    </p:spTree>
    <p:extLst>
      <p:ext uri="{BB962C8B-B14F-4D97-AF65-F5344CB8AC3E}">
        <p14:creationId xmlns:p14="http://schemas.microsoft.com/office/powerpoint/2010/main" val="3943234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5696" y="1628800"/>
            <a:ext cx="5760640" cy="2585323"/>
          </a:xfrm>
          <a:prstGeom prst="rect">
            <a:avLst/>
          </a:prstGeom>
        </p:spPr>
        <p:txBody>
          <a:bodyPr wrap="square">
            <a:spAutoFit/>
          </a:bodyPr>
          <a:lstStyle/>
          <a:p>
            <a:pPr algn="ctr"/>
            <a:r>
              <a:rPr lang="tr-TR" b="1" dirty="0">
                <a:solidFill>
                  <a:srgbClr val="FF0000"/>
                </a:solidFill>
              </a:rPr>
              <a:t>İSAF VE NAİLE</a:t>
            </a:r>
          </a:p>
          <a:p>
            <a:endParaRPr lang="tr-TR" dirty="0"/>
          </a:p>
          <a:p>
            <a:pPr marL="285750" indent="-285750">
              <a:buFont typeface="Arial" panose="020B0604020202020204" pitchFamily="34" charset="0"/>
              <a:buChar char="•"/>
            </a:pPr>
            <a:r>
              <a:rPr lang="tr-TR" dirty="0"/>
              <a:t>Cürhümlülere mensup </a:t>
            </a:r>
            <a:r>
              <a:rPr lang="tr-TR" dirty="0" err="1"/>
              <a:t>İsâf</a:t>
            </a:r>
            <a:r>
              <a:rPr lang="tr-TR" dirty="0"/>
              <a:t> adlı erkek ile </a:t>
            </a:r>
            <a:r>
              <a:rPr lang="tr-TR" dirty="0" err="1"/>
              <a:t>Nâile</a:t>
            </a:r>
            <a:r>
              <a:rPr lang="tr-TR" dirty="0"/>
              <a:t> adlı kadın bir gece gizlice Kâbe’ye girip burada birleştikleri için taşlaşmış ve bunlardan biri </a:t>
            </a:r>
            <a:r>
              <a:rPr lang="tr-TR" dirty="0" err="1"/>
              <a:t>Safâ</a:t>
            </a:r>
            <a:r>
              <a:rPr lang="tr-TR" dirty="0"/>
              <a:t> tepesine diğeri de Merve tepesine dikilmişti.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Böylece başlangıçta ibret için dikilen iki taş, zamanla ibadet edilen putlar haline gelmiş oldu.</a:t>
            </a:r>
          </a:p>
        </p:txBody>
      </p:sp>
    </p:spTree>
    <p:extLst>
      <p:ext uri="{BB962C8B-B14F-4D97-AF65-F5344CB8AC3E}">
        <p14:creationId xmlns:p14="http://schemas.microsoft.com/office/powerpoint/2010/main" val="316204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23728" y="1916832"/>
            <a:ext cx="5085168" cy="2585323"/>
          </a:xfrm>
          <a:prstGeom prst="rect">
            <a:avLst/>
          </a:prstGeom>
        </p:spPr>
        <p:txBody>
          <a:bodyPr wrap="square">
            <a:spAutoFit/>
          </a:bodyPr>
          <a:lstStyle/>
          <a:p>
            <a:pPr algn="ctr"/>
            <a:r>
              <a:rPr lang="tr-TR" b="1" dirty="0">
                <a:solidFill>
                  <a:srgbClr val="FF0000"/>
                </a:solidFill>
              </a:rPr>
              <a:t>LAT</a:t>
            </a:r>
          </a:p>
          <a:p>
            <a:endParaRPr lang="tr-TR" dirty="0"/>
          </a:p>
          <a:p>
            <a:pPr marL="285750" indent="-285750">
              <a:buFont typeface="Arial" panose="020B0604020202020204" pitchFamily="34" charset="0"/>
              <a:buChar char="•"/>
            </a:pPr>
            <a:r>
              <a:rPr lang="tr-TR" dirty="0"/>
              <a:t>Tâif’te yaşayan </a:t>
            </a:r>
            <a:r>
              <a:rPr lang="tr-TR" b="1" dirty="0" err="1"/>
              <a:t>Sakîf</a:t>
            </a:r>
            <a:r>
              <a:rPr lang="tr-TR" dirty="0"/>
              <a:t> kabilesinin putudur.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Sakîfliler</a:t>
            </a:r>
            <a:r>
              <a:rPr lang="tr-TR" dirty="0"/>
              <a:t> onun etrafında </a:t>
            </a:r>
            <a:r>
              <a:rPr lang="tr-TR" b="1" dirty="0"/>
              <a:t>Kâbe gibi </a:t>
            </a:r>
            <a:r>
              <a:rPr lang="tr-TR" dirty="0"/>
              <a:t>bir yapı </a:t>
            </a:r>
            <a:r>
              <a:rPr lang="tr-TR" dirty="0" err="1"/>
              <a:t>inşaa</a:t>
            </a:r>
            <a:r>
              <a:rPr lang="tr-TR" dirty="0"/>
              <a:t> etmişlerdir. </a:t>
            </a:r>
          </a:p>
          <a:p>
            <a:pPr marL="285750" indent="-285750">
              <a:buFont typeface="Arial" panose="020B0604020202020204" pitchFamily="34" charset="0"/>
              <a:buChar char="•"/>
            </a:pPr>
            <a:endParaRPr lang="tr-TR" i="1" dirty="0"/>
          </a:p>
          <a:p>
            <a:pPr marL="285750" indent="-285750">
              <a:buFont typeface="Arial" panose="020B0604020202020204" pitchFamily="34" charset="0"/>
              <a:buChar char="•"/>
            </a:pPr>
            <a:r>
              <a:rPr lang="tr-TR" dirty="0" err="1"/>
              <a:t>Lat’ın</a:t>
            </a:r>
            <a:r>
              <a:rPr lang="tr-TR" dirty="0"/>
              <a:t> etrafına </a:t>
            </a:r>
            <a:r>
              <a:rPr lang="tr-TR" i="1" dirty="0"/>
              <a:t>“</a:t>
            </a:r>
            <a:r>
              <a:rPr lang="tr-TR" b="1" i="1" dirty="0" err="1"/>
              <a:t>beytü’r</a:t>
            </a:r>
            <a:r>
              <a:rPr lang="tr-TR" b="1" i="1" dirty="0"/>
              <a:t>-rabbe” </a:t>
            </a:r>
            <a:r>
              <a:rPr lang="tr-TR" dirty="0"/>
              <a:t>denilen bir bina </a:t>
            </a:r>
            <a:r>
              <a:rPr lang="tr-TR" dirty="0" err="1"/>
              <a:t>inşâ</a:t>
            </a:r>
            <a:r>
              <a:rPr lang="tr-TR" dirty="0"/>
              <a:t> etmişlerdi. </a:t>
            </a:r>
          </a:p>
        </p:txBody>
      </p:sp>
    </p:spTree>
    <p:extLst>
      <p:ext uri="{BB962C8B-B14F-4D97-AF65-F5344CB8AC3E}">
        <p14:creationId xmlns:p14="http://schemas.microsoft.com/office/powerpoint/2010/main" val="1388683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07704" y="1784142"/>
            <a:ext cx="5328592" cy="3046988"/>
          </a:xfrm>
          <a:prstGeom prst="rect">
            <a:avLst/>
          </a:prstGeom>
        </p:spPr>
        <p:txBody>
          <a:bodyPr wrap="square">
            <a:spAutoFit/>
          </a:bodyPr>
          <a:lstStyle/>
          <a:p>
            <a:pPr algn="ctr">
              <a:spcAft>
                <a:spcPts val="0"/>
              </a:spcAft>
            </a:pPr>
            <a:r>
              <a:rPr lang="tr-TR" b="1" dirty="0">
                <a:solidFill>
                  <a:srgbClr val="FF0000"/>
                </a:solidFill>
              </a:rPr>
              <a:t>MENAT</a:t>
            </a:r>
          </a:p>
          <a:p>
            <a:pPr>
              <a:spcAft>
                <a:spcPts val="0"/>
              </a:spcAft>
            </a:pPr>
            <a:endParaRPr lang="tr-TR" dirty="0"/>
          </a:p>
          <a:p>
            <a:pPr marL="285750" indent="-285750">
              <a:spcAft>
                <a:spcPts val="0"/>
              </a:spcAft>
              <a:buFont typeface="Arial" panose="020B0604020202020204" pitchFamily="34" charset="0"/>
              <a:buChar char="•"/>
            </a:pPr>
            <a:r>
              <a:rPr lang="tr-TR" b="1" dirty="0"/>
              <a:t>Hüzeyl</a:t>
            </a:r>
            <a:r>
              <a:rPr lang="tr-TR" dirty="0"/>
              <a:t> kabilesine ait siyah bir kaya idi.</a:t>
            </a:r>
          </a:p>
          <a:p>
            <a:pPr marL="285750" indent="-285750">
              <a:spcAft>
                <a:spcPts val="0"/>
              </a:spcAft>
              <a:buFont typeface="Arial" panose="020B0604020202020204" pitchFamily="34" charset="0"/>
              <a:buChar char="•"/>
            </a:pPr>
            <a:endParaRPr lang="tr-TR" dirty="0"/>
          </a:p>
          <a:p>
            <a:pPr marL="285750" indent="-285750">
              <a:spcAft>
                <a:spcPts val="0"/>
              </a:spcAft>
              <a:buFont typeface="Arial" panose="020B0604020202020204" pitchFamily="34" charset="0"/>
              <a:buChar char="•"/>
            </a:pPr>
            <a:r>
              <a:rPr lang="tr-TR" dirty="0" err="1"/>
              <a:t>Menât</a:t>
            </a:r>
            <a:r>
              <a:rPr lang="tr-TR" dirty="0"/>
              <a:t> Arapların taptığı putların </a:t>
            </a:r>
            <a:r>
              <a:rPr lang="tr-TR" b="1" dirty="0"/>
              <a:t>en eskisiydi </a:t>
            </a:r>
            <a:r>
              <a:rPr lang="tr-TR" dirty="0"/>
              <a:t>ve bütün Araplar tarafından saygı gösteriliyordu. </a:t>
            </a:r>
          </a:p>
          <a:p>
            <a:pPr>
              <a:spcAft>
                <a:spcPts val="0"/>
              </a:spcAft>
            </a:pPr>
            <a:endParaRPr lang="tr-TR" dirty="0"/>
          </a:p>
          <a:p>
            <a:pPr>
              <a:spcAft>
                <a:spcPts val="0"/>
              </a:spcAft>
            </a:pPr>
            <a:endParaRPr lang="tr-TR" dirty="0"/>
          </a:p>
          <a:p>
            <a:pPr>
              <a:spcAft>
                <a:spcPts val="0"/>
              </a:spcAft>
            </a:pPr>
            <a:endParaRPr lang="tr-TR" sz="2400" dirty="0"/>
          </a:p>
          <a:p>
            <a:pPr>
              <a:spcAft>
                <a:spcPts val="0"/>
              </a:spcAft>
            </a:pPr>
            <a:endParaRPr lang="tr-TR" sz="2400" dirty="0"/>
          </a:p>
        </p:txBody>
      </p:sp>
    </p:spTree>
    <p:extLst>
      <p:ext uri="{BB962C8B-B14F-4D97-AF65-F5344CB8AC3E}">
        <p14:creationId xmlns:p14="http://schemas.microsoft.com/office/powerpoint/2010/main" val="329596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2136339"/>
            <a:ext cx="5238328" cy="2862322"/>
          </a:xfrm>
          <a:prstGeom prst="rect">
            <a:avLst/>
          </a:prstGeom>
        </p:spPr>
        <p:txBody>
          <a:bodyPr wrap="square">
            <a:spAutoFit/>
          </a:bodyPr>
          <a:lstStyle/>
          <a:p>
            <a:pPr>
              <a:spcAft>
                <a:spcPts val="0"/>
              </a:spcAft>
            </a:pPr>
            <a:endParaRPr lang="tr-TR" dirty="0"/>
          </a:p>
          <a:p>
            <a:pPr algn="ctr">
              <a:spcAft>
                <a:spcPts val="0"/>
              </a:spcAft>
            </a:pPr>
            <a:r>
              <a:rPr lang="tr-TR" b="1" dirty="0">
                <a:solidFill>
                  <a:srgbClr val="FF0000"/>
                </a:solidFill>
              </a:rPr>
              <a:t>UZZA</a:t>
            </a:r>
          </a:p>
          <a:p>
            <a:pPr>
              <a:spcAft>
                <a:spcPts val="0"/>
              </a:spcAft>
            </a:pPr>
            <a:endParaRPr lang="tr-TR" dirty="0"/>
          </a:p>
          <a:p>
            <a:pPr marL="285750" indent="-285750">
              <a:buFont typeface="Arial" panose="020B0604020202020204" pitchFamily="34" charset="0"/>
              <a:buChar char="•"/>
            </a:pPr>
            <a:r>
              <a:rPr lang="tr-TR" dirty="0"/>
              <a:t>Nahle’de etrafına “</a:t>
            </a:r>
            <a:r>
              <a:rPr lang="tr-TR" b="1" dirty="0" err="1"/>
              <a:t>Beytü’l-Uzzâ</a:t>
            </a:r>
            <a:r>
              <a:rPr lang="tr-TR" b="1" dirty="0"/>
              <a:t>”</a:t>
            </a:r>
            <a:r>
              <a:rPr lang="tr-TR" dirty="0"/>
              <a:t> denilen bir ev yapılmıştı.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Uzzâ’nın</a:t>
            </a:r>
            <a:r>
              <a:rPr lang="tr-TR" dirty="0"/>
              <a:t> </a:t>
            </a:r>
            <a:r>
              <a:rPr lang="tr-TR" b="1" dirty="0"/>
              <a:t>beyaz bir taş </a:t>
            </a:r>
            <a:r>
              <a:rPr lang="tr-TR" dirty="0"/>
              <a:t>olduğu da zikredilir.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Uzzâ’yı</a:t>
            </a:r>
            <a:r>
              <a:rPr lang="tr-TR" dirty="0"/>
              <a:t> anne, </a:t>
            </a:r>
            <a:r>
              <a:rPr lang="tr-TR" dirty="0" err="1"/>
              <a:t>Lât</a:t>
            </a:r>
            <a:r>
              <a:rPr lang="tr-TR" dirty="0"/>
              <a:t> ve </a:t>
            </a:r>
            <a:r>
              <a:rPr lang="tr-TR" dirty="0" err="1"/>
              <a:t>Menât’ı</a:t>
            </a:r>
            <a:r>
              <a:rPr lang="tr-TR" dirty="0"/>
              <a:t> da onun kızları olarak görürlerdi.</a:t>
            </a:r>
            <a:endParaRPr lang="tr-TR" sz="2400" dirty="0"/>
          </a:p>
        </p:txBody>
      </p:sp>
    </p:spTree>
    <p:extLst>
      <p:ext uri="{BB962C8B-B14F-4D97-AF65-F5344CB8AC3E}">
        <p14:creationId xmlns:p14="http://schemas.microsoft.com/office/powerpoint/2010/main" val="711293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3105835"/>
            <a:ext cx="4572000" cy="1200329"/>
          </a:xfrm>
          <a:prstGeom prst="rect">
            <a:avLst/>
          </a:prstGeom>
        </p:spPr>
        <p:txBody>
          <a:bodyPr>
            <a:spAutoFit/>
          </a:bodyPr>
          <a:lstStyle/>
          <a:p>
            <a:r>
              <a:rPr lang="tr-TR" dirty="0"/>
              <a:t>	</a:t>
            </a:r>
            <a:r>
              <a:rPr lang="tr-TR" b="1" dirty="0">
                <a:solidFill>
                  <a:srgbClr val="FF0000"/>
                </a:solidFill>
              </a:rPr>
              <a:t>NECM SURESİ 19 - 20. AYET</a:t>
            </a:r>
          </a:p>
          <a:p>
            <a:endParaRPr lang="tr-TR" dirty="0"/>
          </a:p>
          <a:p>
            <a:r>
              <a:rPr lang="tr-TR" dirty="0"/>
              <a:t>Gördünüz değil mi (âciz durumdaki) </a:t>
            </a:r>
            <a:r>
              <a:rPr lang="tr-TR" dirty="0" err="1"/>
              <a:t>Lât’ı</a:t>
            </a:r>
            <a:r>
              <a:rPr lang="tr-TR" dirty="0"/>
              <a:t>, </a:t>
            </a:r>
            <a:r>
              <a:rPr lang="tr-TR" dirty="0" err="1"/>
              <a:t>Uzzâ’yı</a:t>
            </a:r>
            <a:r>
              <a:rPr lang="tr-TR" dirty="0"/>
              <a:t> ve üçüncüsü olan diğerini, </a:t>
            </a:r>
            <a:r>
              <a:rPr lang="tr-TR" dirty="0" err="1"/>
              <a:t>Menât’ı</a:t>
            </a:r>
            <a:r>
              <a:rPr lang="tr-TR" dirty="0"/>
              <a:t>?</a:t>
            </a:r>
          </a:p>
        </p:txBody>
      </p:sp>
    </p:spTree>
    <p:extLst>
      <p:ext uri="{BB962C8B-B14F-4D97-AF65-F5344CB8AC3E}">
        <p14:creationId xmlns:p14="http://schemas.microsoft.com/office/powerpoint/2010/main" val="3479216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2400"/>
            <a:ext cx="5462736"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196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2238375"/>
            <a:ext cx="49149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935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5696" y="1124744"/>
            <a:ext cx="5526360" cy="4247317"/>
          </a:xfrm>
          <a:prstGeom prst="rect">
            <a:avLst/>
          </a:prstGeom>
        </p:spPr>
        <p:txBody>
          <a:bodyPr wrap="square">
            <a:spAutoFit/>
          </a:bodyPr>
          <a:lstStyle/>
          <a:p>
            <a:pPr algn="ctr"/>
            <a:r>
              <a:rPr lang="tr-TR" b="1" dirty="0">
                <a:solidFill>
                  <a:srgbClr val="FF0000"/>
                </a:solidFill>
              </a:rPr>
              <a:t>BEDEVİLER </a:t>
            </a:r>
          </a:p>
          <a:p>
            <a:endParaRPr lang="tr-TR" dirty="0"/>
          </a:p>
          <a:p>
            <a:pPr marL="285750" lvl="0" indent="-285750">
              <a:buFont typeface="Arial" panose="020B0604020202020204" pitchFamily="34" charset="0"/>
              <a:buChar char="•"/>
            </a:pPr>
            <a:r>
              <a:rPr lang="tr-TR" dirty="0"/>
              <a:t>Kısıtlı tabiat koşulları içinde çölde konargöçer olarak geçimini sağlayan insanlara </a:t>
            </a:r>
            <a:r>
              <a:rPr lang="tr-TR" b="1" dirty="0"/>
              <a:t>bedevi </a:t>
            </a:r>
            <a:r>
              <a:rPr lang="tr-TR" dirty="0"/>
              <a:t>denilir.</a:t>
            </a:r>
          </a:p>
          <a:p>
            <a:pPr marL="285750" lvl="0" indent="-285750">
              <a:buFont typeface="Arial" panose="020B0604020202020204" pitchFamily="34" charset="0"/>
              <a:buChar char="•"/>
            </a:pPr>
            <a:endParaRPr lang="tr-TR" b="1" dirty="0"/>
          </a:p>
          <a:p>
            <a:pPr marL="285750" lvl="0" indent="-285750">
              <a:buFont typeface="Arial" panose="020B0604020202020204" pitchFamily="34" charset="0"/>
              <a:buChar char="•"/>
            </a:pPr>
            <a:r>
              <a:rPr lang="tr-TR" b="1" dirty="0" err="1"/>
              <a:t>Ehlü’l-bâdiye</a:t>
            </a:r>
            <a:r>
              <a:rPr lang="tr-TR" dirty="0"/>
              <a:t>, </a:t>
            </a:r>
            <a:r>
              <a:rPr lang="tr-TR" b="1" dirty="0" err="1"/>
              <a:t>Ehlü’l-veber</a:t>
            </a:r>
            <a:r>
              <a:rPr lang="tr-TR" dirty="0"/>
              <a:t> gibi isimlerde kullanılır.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Zorlu şartların bir sonucu olarak </a:t>
            </a:r>
            <a:r>
              <a:rPr lang="tr-TR" b="1" dirty="0"/>
              <a:t>kaba, saldırgan </a:t>
            </a:r>
            <a:r>
              <a:rPr lang="tr-TR" dirty="0"/>
              <a:t>ve şiddete yatkın insanlardı.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Geleneklerine bağlı ve </a:t>
            </a:r>
            <a:r>
              <a:rPr lang="tr-TR" b="1" dirty="0"/>
              <a:t>değişime kapalı </a:t>
            </a:r>
            <a:r>
              <a:rPr lang="tr-TR" dirty="0"/>
              <a:t>bedeviler, bilmedikleri her şeye de düşmandılar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Bedeviler; </a:t>
            </a:r>
            <a:r>
              <a:rPr lang="tr-TR" b="1" dirty="0"/>
              <a:t>kabile dayanışması</a:t>
            </a:r>
            <a:r>
              <a:rPr lang="tr-TR" dirty="0"/>
              <a:t>, asabiyet ve himaye geleneğiyle idare edilen topluluklardır. </a:t>
            </a:r>
          </a:p>
        </p:txBody>
      </p:sp>
    </p:spTree>
    <p:extLst>
      <p:ext uri="{BB962C8B-B14F-4D97-AF65-F5344CB8AC3E}">
        <p14:creationId xmlns:p14="http://schemas.microsoft.com/office/powerpoint/2010/main" val="2791968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51720" y="1340768"/>
            <a:ext cx="5166320" cy="3693319"/>
          </a:xfrm>
          <a:prstGeom prst="rect">
            <a:avLst/>
          </a:prstGeom>
        </p:spPr>
        <p:txBody>
          <a:bodyPr wrap="square">
            <a:spAutoFit/>
          </a:bodyPr>
          <a:lstStyle/>
          <a:p>
            <a:pPr algn="ctr"/>
            <a:r>
              <a:rPr lang="tr-TR" b="1" dirty="0">
                <a:solidFill>
                  <a:srgbClr val="FF0000"/>
                </a:solidFill>
              </a:rPr>
              <a:t>HADARİ</a:t>
            </a:r>
          </a:p>
          <a:p>
            <a:endParaRPr lang="tr-TR" dirty="0">
              <a:solidFill>
                <a:srgbClr val="FF0000"/>
              </a:solidFill>
            </a:endParaRPr>
          </a:p>
          <a:p>
            <a:pPr marL="285750" lvl="0" indent="-285750">
              <a:buFont typeface="Arial" panose="020B0604020202020204" pitchFamily="34" charset="0"/>
              <a:buChar char="•"/>
            </a:pPr>
            <a:r>
              <a:rPr lang="tr-TR" dirty="0"/>
              <a:t>Daha elverişli şartlara sahiplerdir. Bunlara </a:t>
            </a:r>
            <a:r>
              <a:rPr lang="tr-TR" b="1" dirty="0" err="1"/>
              <a:t>Ehlü’l-meder</a:t>
            </a:r>
            <a:r>
              <a:rPr lang="tr-TR" dirty="0"/>
              <a:t> adı da verilir.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Mekke, Medine ve </a:t>
            </a:r>
            <a:r>
              <a:rPr lang="tr-TR" dirty="0" err="1"/>
              <a:t>Taif</a:t>
            </a:r>
            <a:r>
              <a:rPr lang="tr-TR" dirty="0"/>
              <a:t> gibi şehirlerde yaşayanlar </a:t>
            </a:r>
            <a:r>
              <a:rPr lang="tr-TR" dirty="0" err="1"/>
              <a:t>hadari</a:t>
            </a:r>
            <a:r>
              <a:rPr lang="tr-TR" dirty="0"/>
              <a:t> kabul edilmektedir.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Geçimlerini </a:t>
            </a:r>
            <a:r>
              <a:rPr lang="tr-TR" b="1" dirty="0"/>
              <a:t>ziraat ve ticaret </a:t>
            </a:r>
            <a:r>
              <a:rPr lang="tr-TR" dirty="0"/>
              <a:t>ile sağlayan insanlardır.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Sâsânî</a:t>
            </a:r>
            <a:r>
              <a:rPr lang="tr-TR" dirty="0"/>
              <a:t> ve Bizans sınırlarında </a:t>
            </a:r>
            <a:r>
              <a:rPr lang="tr-TR" b="1" dirty="0"/>
              <a:t>yarı bağımsız </a:t>
            </a:r>
            <a:r>
              <a:rPr lang="tr-TR" dirty="0"/>
              <a:t>yönetimler kurmuşlardır. </a:t>
            </a:r>
          </a:p>
        </p:txBody>
      </p:sp>
    </p:spTree>
    <p:extLst>
      <p:ext uri="{BB962C8B-B14F-4D97-AF65-F5344CB8AC3E}">
        <p14:creationId xmlns:p14="http://schemas.microsoft.com/office/powerpoint/2010/main" val="839110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028343"/>
            <a:ext cx="6030416" cy="4801314"/>
          </a:xfrm>
          <a:prstGeom prst="rect">
            <a:avLst/>
          </a:prstGeom>
        </p:spPr>
        <p:txBody>
          <a:bodyPr wrap="square">
            <a:spAutoFit/>
          </a:bodyPr>
          <a:lstStyle/>
          <a:p>
            <a:r>
              <a:rPr lang="tr-TR" b="1" dirty="0"/>
              <a:t>			</a:t>
            </a:r>
            <a:r>
              <a:rPr lang="tr-TR" b="1" dirty="0">
                <a:solidFill>
                  <a:srgbClr val="FF0000"/>
                </a:solidFill>
              </a:rPr>
              <a:t>CİVAR </a:t>
            </a:r>
          </a:p>
          <a:p>
            <a:endParaRPr lang="tr-TR" b="1" dirty="0"/>
          </a:p>
          <a:p>
            <a:pPr marL="285750" lvl="0" indent="-285750">
              <a:buFont typeface="Arial" panose="020B0604020202020204" pitchFamily="34" charset="0"/>
              <a:buChar char="•"/>
            </a:pPr>
            <a:r>
              <a:rPr lang="tr-TR" dirty="0"/>
              <a:t>Câhiliye devrinde ve İslâmî dönemde Araplar arasında yaygın olan bir </a:t>
            </a:r>
            <a:r>
              <a:rPr lang="tr-TR" b="1" dirty="0"/>
              <a:t>himaye</a:t>
            </a:r>
            <a:r>
              <a:rPr lang="tr-TR" dirty="0"/>
              <a:t> müessesesidir.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Bir bölgede herhangi bir haksızlığa ve zarara uğramaktan endişe eden kişi veya zümreler, muhtemel haksızlığı önleyebilecek güçte olanlardan kendilerini himaye etmelerini isterlerdi.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b="1" dirty="0"/>
              <a:t>Mutim b. </a:t>
            </a:r>
            <a:r>
              <a:rPr lang="tr-TR" b="1" dirty="0" err="1"/>
              <a:t>Adi</a:t>
            </a:r>
            <a:r>
              <a:rPr lang="tr-TR" dirty="0" err="1"/>
              <a:t>’nin</a:t>
            </a:r>
            <a:r>
              <a:rPr lang="tr-TR" dirty="0"/>
              <a:t> himayesinde Peygamberimizin Mekke’ye girmesi </a:t>
            </a:r>
            <a:r>
              <a:rPr lang="tr-TR" b="1" dirty="0"/>
              <a:t>civar</a:t>
            </a:r>
            <a:r>
              <a:rPr lang="tr-TR" dirty="0"/>
              <a:t> kavramına örnektir.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Bi’ri</a:t>
            </a:r>
            <a:r>
              <a:rPr lang="tr-TR" dirty="0"/>
              <a:t> </a:t>
            </a:r>
            <a:r>
              <a:rPr lang="tr-TR" dirty="0" err="1"/>
              <a:t>maûne</a:t>
            </a:r>
            <a:r>
              <a:rPr lang="tr-TR" dirty="0"/>
              <a:t> faciasından önce </a:t>
            </a:r>
            <a:r>
              <a:rPr lang="tr-TR" b="1" dirty="0"/>
              <a:t>Ebû </a:t>
            </a:r>
            <a:r>
              <a:rPr lang="tr-TR" b="1" dirty="0" err="1"/>
              <a:t>Berâ</a:t>
            </a:r>
            <a:r>
              <a:rPr lang="tr-TR" dirty="0" err="1"/>
              <a:t>’nın</a:t>
            </a:r>
            <a:r>
              <a:rPr lang="tr-TR" dirty="0"/>
              <a:t> kendi kabilesine karşı İslâm davetçilerini koruyacağını taahhüt etmesi de civar kavramına örnektir. </a:t>
            </a:r>
          </a:p>
          <a:p>
            <a:r>
              <a:rPr lang="tr-TR" dirty="0"/>
              <a:t> </a:t>
            </a:r>
          </a:p>
        </p:txBody>
      </p:sp>
    </p:spTree>
    <p:extLst>
      <p:ext uri="{BB962C8B-B14F-4D97-AF65-F5344CB8AC3E}">
        <p14:creationId xmlns:p14="http://schemas.microsoft.com/office/powerpoint/2010/main" val="166273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2136338"/>
            <a:ext cx="5688632" cy="3139321"/>
          </a:xfrm>
          <a:prstGeom prst="rect">
            <a:avLst/>
          </a:prstGeom>
        </p:spPr>
        <p:txBody>
          <a:bodyPr wrap="square">
            <a:spAutoFit/>
          </a:bodyPr>
          <a:lstStyle/>
          <a:p>
            <a:endParaRPr lang="tr-TR" dirty="0"/>
          </a:p>
          <a:p>
            <a:pPr algn="ctr"/>
            <a:r>
              <a:rPr lang="tr-TR" b="1" dirty="0">
                <a:solidFill>
                  <a:srgbClr val="FF0000"/>
                </a:solidFill>
              </a:rPr>
              <a:t>ARAB-I MÜSTA`RİBE (MÜTEARRİBE) </a:t>
            </a:r>
          </a:p>
          <a:p>
            <a:endParaRPr lang="tr-TR" dirty="0"/>
          </a:p>
          <a:p>
            <a:pPr marL="285750" indent="-285750">
              <a:buFont typeface="Arial" panose="020B0604020202020204" pitchFamily="34" charset="0"/>
              <a:buChar char="•"/>
            </a:pPr>
            <a:r>
              <a:rPr lang="tr-TR" dirty="0"/>
              <a:t>Aslen Arap olmayıp </a:t>
            </a:r>
            <a:r>
              <a:rPr lang="tr-TR" b="1" dirty="0"/>
              <a:t>sonradan Araplaşan </a:t>
            </a:r>
            <a:r>
              <a:rPr lang="tr-TR" dirty="0"/>
              <a:t>kabilelerden meydana gelmektedir.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Bunların soyu Hz. İbrahim’in oğlu Hz. İsmail’e dayandığı için </a:t>
            </a:r>
            <a:r>
              <a:rPr lang="tr-TR" b="1" dirty="0" err="1"/>
              <a:t>İsmailîler</a:t>
            </a:r>
            <a:r>
              <a:rPr lang="tr-TR" dirty="0"/>
              <a:t> denir.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Onun soyundan gelen uzak torunlarına nispetle </a:t>
            </a:r>
            <a:r>
              <a:rPr lang="tr-TR" b="1" dirty="0" err="1"/>
              <a:t>Adnânîler</a:t>
            </a:r>
            <a:r>
              <a:rPr lang="tr-TR" b="1" dirty="0"/>
              <a:t>, </a:t>
            </a:r>
            <a:r>
              <a:rPr lang="tr-TR" b="1" dirty="0" err="1"/>
              <a:t>Meaddîler</a:t>
            </a:r>
            <a:r>
              <a:rPr lang="tr-TR" b="1" dirty="0"/>
              <a:t>, </a:t>
            </a:r>
            <a:r>
              <a:rPr lang="tr-TR" b="1" dirty="0" err="1"/>
              <a:t>Nizârîler</a:t>
            </a:r>
            <a:r>
              <a:rPr lang="tr-TR" b="1" dirty="0"/>
              <a:t> </a:t>
            </a:r>
            <a:r>
              <a:rPr lang="tr-TR" dirty="0"/>
              <a:t>de denilmektedir</a:t>
            </a:r>
          </a:p>
        </p:txBody>
      </p:sp>
    </p:spTree>
    <p:extLst>
      <p:ext uri="{BB962C8B-B14F-4D97-AF65-F5344CB8AC3E}">
        <p14:creationId xmlns:p14="http://schemas.microsoft.com/office/powerpoint/2010/main" val="1594257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32952" y="1628800"/>
            <a:ext cx="6120680" cy="2862322"/>
          </a:xfrm>
          <a:prstGeom prst="rect">
            <a:avLst/>
          </a:prstGeom>
        </p:spPr>
        <p:txBody>
          <a:bodyPr wrap="square">
            <a:spAutoFit/>
          </a:bodyPr>
          <a:lstStyle/>
          <a:p>
            <a:r>
              <a:rPr lang="tr-TR" dirty="0"/>
              <a:t>			</a:t>
            </a:r>
            <a:r>
              <a:rPr lang="tr-TR" b="1" dirty="0">
                <a:solidFill>
                  <a:srgbClr val="FF0000"/>
                </a:solidFill>
              </a:rPr>
              <a:t>VELA</a:t>
            </a:r>
          </a:p>
          <a:p>
            <a:endParaRPr lang="tr-TR" dirty="0" err="1"/>
          </a:p>
          <a:p>
            <a:pPr marL="285750" indent="-285750">
              <a:buFont typeface="Arial" panose="020B0604020202020204" pitchFamily="34" charset="0"/>
              <a:buChar char="•"/>
            </a:pPr>
            <a:r>
              <a:rPr lang="tr-TR" dirty="0"/>
              <a:t>Azatlıktan veya </a:t>
            </a:r>
            <a:r>
              <a:rPr lang="tr-TR" dirty="0" err="1"/>
              <a:t>muvâlât</a:t>
            </a:r>
            <a:r>
              <a:rPr lang="tr-TR" dirty="0"/>
              <a:t> sözleşmesinden doğan hükmî akrabalık bağını ifade eder.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Aralarında </a:t>
            </a:r>
            <a:r>
              <a:rPr lang="tr-TR" dirty="0" err="1"/>
              <a:t>velâ</a:t>
            </a:r>
            <a:r>
              <a:rPr lang="tr-TR" dirty="0"/>
              <a:t> bağı bulunan taraflardan her birine</a:t>
            </a:r>
            <a:r>
              <a:rPr lang="tr-TR" b="1" dirty="0"/>
              <a:t> </a:t>
            </a:r>
            <a:r>
              <a:rPr lang="tr-TR" b="1" dirty="0" err="1"/>
              <a:t>mevlâ</a:t>
            </a:r>
            <a:r>
              <a:rPr lang="tr-TR" dirty="0"/>
              <a:t> denir.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Bundan dolayı </a:t>
            </a:r>
            <a:r>
              <a:rPr lang="tr-TR" dirty="0" err="1"/>
              <a:t>mevlâ</a:t>
            </a:r>
            <a:r>
              <a:rPr lang="tr-TR" dirty="0"/>
              <a:t> kelimesi kölesini </a:t>
            </a:r>
            <a:r>
              <a:rPr lang="tr-TR" dirty="0" err="1"/>
              <a:t>âzat</a:t>
            </a:r>
            <a:r>
              <a:rPr lang="tr-TR" dirty="0"/>
              <a:t> eden efendi ve </a:t>
            </a:r>
            <a:r>
              <a:rPr lang="tr-TR" dirty="0" err="1"/>
              <a:t>âzat</a:t>
            </a:r>
            <a:r>
              <a:rPr lang="tr-TR" dirty="0"/>
              <a:t> edilen köle için </a:t>
            </a:r>
            <a:r>
              <a:rPr lang="tr-TR" b="1" dirty="0"/>
              <a:t>müştereken</a:t>
            </a:r>
            <a:r>
              <a:rPr lang="tr-TR" dirty="0"/>
              <a:t> kullanılır.</a:t>
            </a:r>
          </a:p>
        </p:txBody>
      </p:sp>
    </p:spTree>
    <p:extLst>
      <p:ext uri="{BB962C8B-B14F-4D97-AF65-F5344CB8AC3E}">
        <p14:creationId xmlns:p14="http://schemas.microsoft.com/office/powerpoint/2010/main" val="1240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1340769"/>
            <a:ext cx="6552728" cy="5109091"/>
          </a:xfrm>
          <a:prstGeom prst="rect">
            <a:avLst/>
          </a:prstGeom>
        </p:spPr>
        <p:txBody>
          <a:bodyPr wrap="square">
            <a:spAutoFit/>
          </a:bodyPr>
          <a:lstStyle/>
          <a:p>
            <a:r>
              <a:rPr lang="tr-TR" dirty="0"/>
              <a:t>	</a:t>
            </a:r>
            <a:r>
              <a:rPr lang="tr-TR" sz="2000" b="1" dirty="0">
                <a:solidFill>
                  <a:srgbClr val="FF0000"/>
                </a:solidFill>
              </a:rPr>
              <a:t>		ASABİYET</a:t>
            </a:r>
          </a:p>
          <a:p>
            <a:endParaRPr lang="tr-TR" dirty="0"/>
          </a:p>
          <a:p>
            <a:pPr marL="285750" indent="-285750">
              <a:buFont typeface="Arial" panose="020B0604020202020204" pitchFamily="34" charset="0"/>
              <a:buChar char="•"/>
            </a:pPr>
            <a:r>
              <a:rPr lang="tr-TR" dirty="0"/>
              <a:t>Aynı soydan gelenlerin veya bir başka sebeple aralarında yakınlık bulunanların muhaliflere karşı birlikte hareket etmelerini sağlayan </a:t>
            </a:r>
            <a:r>
              <a:rPr lang="tr-TR" b="1" dirty="0"/>
              <a:t>dayanışma</a:t>
            </a:r>
            <a:r>
              <a:rPr lang="tr-TR" dirty="0"/>
              <a:t> duygusu.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Kabile üyeleri birbirleriyle kan ve </a:t>
            </a:r>
            <a:r>
              <a:rPr lang="tr-TR" b="1" dirty="0" err="1"/>
              <a:t>neseb</a:t>
            </a:r>
            <a:r>
              <a:rPr lang="tr-TR" dirty="0"/>
              <a:t> bağlarıyla bağlı olup bu birliği kabile asabiyeti denilen dayanışma duygusu ayakta tutardı. </a:t>
            </a:r>
          </a:p>
          <a:p>
            <a:endParaRPr lang="tr-TR" dirty="0"/>
          </a:p>
          <a:p>
            <a:pPr marL="285750" indent="-285750">
              <a:buFont typeface="Arial" panose="020B0604020202020204" pitchFamily="34" charset="0"/>
              <a:buChar char="•"/>
            </a:pPr>
            <a:r>
              <a:rPr lang="tr-TR" dirty="0"/>
              <a:t>Müşrikler, Ebu Talip’e giderek Peygamberimizi kendilerine teslim etmesi karşılığında istediği şeyleri verebileceklerini belirttiler.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Ancak hem Ebu Talip hem de </a:t>
            </a:r>
            <a:r>
              <a:rPr lang="tr-TR" dirty="0" err="1"/>
              <a:t>Haşimoğullarının</a:t>
            </a:r>
            <a:r>
              <a:rPr lang="tr-TR" dirty="0"/>
              <a:t> çoğu Müslüman olmasalar dahi bunu kabul etmeyip, her şart ve durumda sonuna kadar O’nu savunacaklarını bildirdiler. </a:t>
            </a:r>
            <a:r>
              <a:rPr lang="tr-TR" dirty="0" err="1"/>
              <a:t>Haşimoğullarının</a:t>
            </a:r>
            <a:r>
              <a:rPr lang="tr-TR" dirty="0"/>
              <a:t> bu </a:t>
            </a:r>
            <a:r>
              <a:rPr lang="tr-TR" dirty="0" err="1"/>
              <a:t>tavrıda</a:t>
            </a:r>
            <a:r>
              <a:rPr lang="tr-TR" dirty="0"/>
              <a:t> asabiyet ile ifade edilir</a:t>
            </a:r>
          </a:p>
          <a:p>
            <a:br>
              <a:rPr lang="tr-TR" dirty="0"/>
            </a:br>
            <a:endParaRPr lang="tr-TR" dirty="0"/>
          </a:p>
        </p:txBody>
      </p:sp>
    </p:spTree>
    <p:extLst>
      <p:ext uri="{BB962C8B-B14F-4D97-AF65-F5344CB8AC3E}">
        <p14:creationId xmlns:p14="http://schemas.microsoft.com/office/powerpoint/2010/main" val="1702180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268760"/>
            <a:ext cx="6552728" cy="4801314"/>
          </a:xfrm>
          <a:prstGeom prst="rect">
            <a:avLst/>
          </a:prstGeom>
        </p:spPr>
        <p:txBody>
          <a:bodyPr wrap="square">
            <a:spAutoFit/>
          </a:bodyPr>
          <a:lstStyle/>
          <a:p>
            <a:r>
              <a:rPr lang="tr-TR" dirty="0"/>
              <a:t>			</a:t>
            </a:r>
            <a:r>
              <a:rPr lang="tr-TR" b="1" dirty="0">
                <a:solidFill>
                  <a:srgbClr val="FF0000"/>
                </a:solidFill>
              </a:rPr>
              <a:t>HİLF</a:t>
            </a:r>
          </a:p>
          <a:p>
            <a:endParaRPr lang="tr-TR" dirty="0"/>
          </a:p>
          <a:p>
            <a:pPr marL="285750" indent="-285750">
              <a:buFont typeface="Arial" panose="020B0604020202020204" pitchFamily="34" charset="0"/>
              <a:buChar char="•"/>
            </a:pPr>
            <a:r>
              <a:rPr lang="tr-TR" dirty="0"/>
              <a:t>Sözlükte “antlaşma, </a:t>
            </a:r>
            <a:r>
              <a:rPr lang="tr-TR" dirty="0" err="1"/>
              <a:t>akid</a:t>
            </a:r>
            <a:r>
              <a:rPr lang="tr-TR" dirty="0"/>
              <a:t> ve yemin” anlamlarına gelen </a:t>
            </a:r>
            <a:r>
              <a:rPr lang="tr-TR" b="1" dirty="0" err="1"/>
              <a:t>hilf</a:t>
            </a:r>
            <a:r>
              <a:rPr lang="tr-TR" dirty="0"/>
              <a:t> (çoğulu </a:t>
            </a:r>
            <a:r>
              <a:rPr lang="tr-TR" b="1" dirty="0"/>
              <a:t>ahlâf</a:t>
            </a:r>
            <a:r>
              <a:rPr lang="tr-TR" dirty="0"/>
              <a:t>), terim olarak Câhiliye </a:t>
            </a:r>
            <a:r>
              <a:rPr lang="tr-TR" dirty="0" err="1"/>
              <a:t>Arapları’nda</a:t>
            </a:r>
            <a:r>
              <a:rPr lang="tr-TR" dirty="0"/>
              <a:t> kabilelerin veya şahısların yardımlaşma, dayanışma ve himaye amacıyla yaptıkları antlaşma ve ittifakları ifade eder.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Hilf</a:t>
            </a:r>
            <a:r>
              <a:rPr lang="tr-TR" dirty="0"/>
              <a:t> yapan kişilere </a:t>
            </a:r>
            <a:r>
              <a:rPr lang="tr-TR" b="1" dirty="0" err="1"/>
              <a:t>halîf</a:t>
            </a:r>
            <a:r>
              <a:rPr lang="tr-TR" dirty="0"/>
              <a:t> (çoğulu </a:t>
            </a:r>
            <a:r>
              <a:rPr lang="tr-TR" b="1" dirty="0"/>
              <a:t>ahlâf</a:t>
            </a:r>
            <a:r>
              <a:rPr lang="tr-TR" dirty="0"/>
              <a:t> veya </a:t>
            </a:r>
            <a:r>
              <a:rPr lang="tr-TR" b="1" dirty="0" err="1"/>
              <a:t>hulefâ</a:t>
            </a:r>
            <a:r>
              <a:rPr lang="tr-TR" dirty="0"/>
              <a:t>) denir.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İlk defa Kureyş adına yabancılarla </a:t>
            </a:r>
            <a:r>
              <a:rPr lang="tr-TR" dirty="0" err="1"/>
              <a:t>hilf</a:t>
            </a:r>
            <a:r>
              <a:rPr lang="tr-TR" dirty="0"/>
              <a:t> yapanlar </a:t>
            </a:r>
            <a:r>
              <a:rPr lang="tr-TR" dirty="0" err="1"/>
              <a:t>Abdümenâf’ın</a:t>
            </a:r>
            <a:r>
              <a:rPr lang="tr-TR" dirty="0"/>
              <a:t> oğulları Hâşim, </a:t>
            </a:r>
            <a:r>
              <a:rPr lang="tr-TR" dirty="0" err="1"/>
              <a:t>Abdüşems</a:t>
            </a:r>
            <a:r>
              <a:rPr lang="tr-TR" dirty="0"/>
              <a:t>, </a:t>
            </a:r>
            <a:r>
              <a:rPr lang="tr-TR" dirty="0" err="1"/>
              <a:t>Muttalib</a:t>
            </a:r>
            <a:r>
              <a:rPr lang="tr-TR" dirty="0"/>
              <a:t> ve </a:t>
            </a:r>
            <a:r>
              <a:rPr lang="tr-TR" dirty="0" err="1"/>
              <a:t>Nevfel’dir</a:t>
            </a:r>
            <a:r>
              <a:rPr lang="tr-TR" dirty="0"/>
              <a:t>.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Bunlar sırasıyla Bizans, Habeşistan, </a:t>
            </a:r>
            <a:r>
              <a:rPr lang="tr-TR" dirty="0" err="1"/>
              <a:t>Himyerî</a:t>
            </a:r>
            <a:r>
              <a:rPr lang="tr-TR" dirty="0"/>
              <a:t> ve </a:t>
            </a:r>
            <a:r>
              <a:rPr lang="tr-TR" dirty="0" err="1"/>
              <a:t>Sâsânî</a:t>
            </a:r>
            <a:r>
              <a:rPr lang="tr-TR" dirty="0"/>
              <a:t> devletleriyle yaptıkları </a:t>
            </a:r>
            <a:r>
              <a:rPr lang="tr-TR" dirty="0" err="1"/>
              <a:t>hilfler</a:t>
            </a:r>
            <a:r>
              <a:rPr lang="tr-TR" dirty="0"/>
              <a:t> sayesinde Kureyş’in ticarî faaliyetlerini huzur ve emniyet içinde yürütmesini sağlamış, bundan dolayı da “</a:t>
            </a:r>
            <a:r>
              <a:rPr lang="tr-TR" b="1" dirty="0" err="1"/>
              <a:t>mücebbirûn</a:t>
            </a:r>
            <a:r>
              <a:rPr lang="tr-TR" dirty="0"/>
              <a:t>” (işleri yoluna koyanlar, düzenleyiciler) diye meşhur olmuşlardı </a:t>
            </a:r>
          </a:p>
        </p:txBody>
      </p:sp>
    </p:spTree>
    <p:extLst>
      <p:ext uri="{BB962C8B-B14F-4D97-AF65-F5344CB8AC3E}">
        <p14:creationId xmlns:p14="http://schemas.microsoft.com/office/powerpoint/2010/main" val="1551531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924050"/>
            <a:ext cx="48958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560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95736" y="1916832"/>
            <a:ext cx="4950296" cy="2308324"/>
          </a:xfrm>
          <a:prstGeom prst="rect">
            <a:avLst/>
          </a:prstGeom>
        </p:spPr>
        <p:txBody>
          <a:bodyPr wrap="square">
            <a:spAutoFit/>
          </a:bodyPr>
          <a:lstStyle/>
          <a:p>
            <a:pPr algn="ctr"/>
            <a:r>
              <a:rPr lang="tr-TR" b="1" dirty="0">
                <a:solidFill>
                  <a:srgbClr val="FF0000"/>
                </a:solidFill>
              </a:rPr>
              <a:t>EYYÂMÜ’L-ARAB</a:t>
            </a:r>
          </a:p>
          <a:p>
            <a:endParaRPr lang="tr-TR" dirty="0"/>
          </a:p>
          <a:p>
            <a:pPr marL="285750" lvl="0" indent="-285750">
              <a:buFont typeface="Arial" panose="020B0604020202020204" pitchFamily="34" charset="0"/>
              <a:buChar char="•"/>
            </a:pPr>
            <a:r>
              <a:rPr lang="tr-TR" dirty="0"/>
              <a:t>İslam öncesi kabileler arası Arapların katıldığı savaşlar için </a:t>
            </a:r>
            <a:r>
              <a:rPr lang="tr-TR" b="1" dirty="0" err="1"/>
              <a:t>Eyyâmü’l-Arab</a:t>
            </a:r>
            <a:r>
              <a:rPr lang="tr-TR" dirty="0"/>
              <a:t> ifadesi kullanılır.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Eyyâmü’l-Arab’ın</a:t>
            </a:r>
            <a:r>
              <a:rPr lang="tr-TR" dirty="0"/>
              <a:t> en önemlileri </a:t>
            </a:r>
            <a:r>
              <a:rPr lang="tr-TR" b="1" dirty="0" err="1"/>
              <a:t>Zûkar</a:t>
            </a:r>
            <a:r>
              <a:rPr lang="tr-TR" b="1" dirty="0"/>
              <a:t>, </a:t>
            </a:r>
            <a:r>
              <a:rPr lang="tr-TR" b="1" dirty="0" err="1"/>
              <a:t>Buâs</a:t>
            </a:r>
            <a:r>
              <a:rPr lang="tr-TR" b="1" dirty="0"/>
              <a:t>, </a:t>
            </a:r>
            <a:r>
              <a:rPr lang="tr-TR" b="1" dirty="0" err="1"/>
              <a:t>Ficar</a:t>
            </a:r>
            <a:r>
              <a:rPr lang="tr-TR" b="1" dirty="0"/>
              <a:t>, </a:t>
            </a:r>
            <a:r>
              <a:rPr lang="tr-TR" b="1" dirty="0" err="1"/>
              <a:t>Dâhis</a:t>
            </a:r>
            <a:r>
              <a:rPr lang="tr-TR" dirty="0"/>
              <a:t> ve </a:t>
            </a:r>
            <a:r>
              <a:rPr lang="tr-TR" b="1" dirty="0" err="1"/>
              <a:t>Besûs</a:t>
            </a:r>
            <a:r>
              <a:rPr lang="tr-TR" dirty="0"/>
              <a:t> savaşlarıdır. </a:t>
            </a:r>
          </a:p>
          <a:p>
            <a:pPr marL="285750" lvl="0" indent="-285750">
              <a:buFont typeface="Arial" panose="020B0604020202020204" pitchFamily="34" charset="0"/>
              <a:buChar char="•"/>
            </a:pPr>
            <a:r>
              <a:rPr lang="tr-TR" dirty="0"/>
              <a:t> </a:t>
            </a:r>
          </a:p>
        </p:txBody>
      </p:sp>
    </p:spTree>
    <p:extLst>
      <p:ext uri="{BB962C8B-B14F-4D97-AF65-F5344CB8AC3E}">
        <p14:creationId xmlns:p14="http://schemas.microsoft.com/office/powerpoint/2010/main" val="3675508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1340768"/>
            <a:ext cx="6120680" cy="4001095"/>
          </a:xfrm>
          <a:prstGeom prst="rect">
            <a:avLst/>
          </a:prstGeom>
        </p:spPr>
        <p:txBody>
          <a:bodyPr wrap="square">
            <a:spAutoFit/>
          </a:bodyPr>
          <a:lstStyle/>
          <a:p>
            <a:pPr lvl="0"/>
            <a:r>
              <a:rPr lang="tr-TR" dirty="0"/>
              <a:t>		</a:t>
            </a:r>
            <a:r>
              <a:rPr lang="tr-TR" sz="2000" b="1" dirty="0">
                <a:solidFill>
                  <a:srgbClr val="FF0000"/>
                </a:solidFill>
              </a:rPr>
              <a:t>ZUKAR SAVAŞI</a:t>
            </a:r>
          </a:p>
          <a:p>
            <a:pPr lvl="0"/>
            <a:endParaRPr lang="tr-TR" dirty="0"/>
          </a:p>
          <a:p>
            <a:pPr marL="285750" lvl="0" indent="-285750">
              <a:buFont typeface="Arial" panose="020B0604020202020204" pitchFamily="34" charset="0"/>
              <a:buChar char="•"/>
            </a:pPr>
            <a:r>
              <a:rPr lang="tr-TR" dirty="0"/>
              <a:t>Hz. Peygamber kırk yaşında iken meydana gelmiştir. </a:t>
            </a:r>
            <a:r>
              <a:rPr lang="tr-TR" dirty="0" err="1"/>
              <a:t>Araplar’la</a:t>
            </a:r>
            <a:r>
              <a:rPr lang="tr-TR" dirty="0"/>
              <a:t> İranlılar arasındadır.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Bedir yılında vuku bulduğu da rivayet edilir.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Kisrâ</a:t>
            </a:r>
            <a:r>
              <a:rPr lang="tr-TR" dirty="0"/>
              <a:t> II. Hüsrev’in </a:t>
            </a:r>
            <a:r>
              <a:rPr lang="tr-TR" dirty="0" err="1"/>
              <a:t>Şeybânîler’e</a:t>
            </a:r>
            <a:r>
              <a:rPr lang="tr-TR" dirty="0"/>
              <a:t> saldırısıyla başlamış ve onun yenilgisiyle sonuçlanmıştır. </a:t>
            </a:r>
          </a:p>
          <a:p>
            <a:pPr marL="285750" lvl="0" indent="-285750">
              <a:buFont typeface="Arial" panose="020B0604020202020204" pitchFamily="34" charset="0"/>
              <a:buChar char="•"/>
            </a:pPr>
            <a:endParaRPr lang="tr-TR" i="1" dirty="0"/>
          </a:p>
          <a:p>
            <a:pPr marL="285750" lvl="0" indent="-285750">
              <a:buFont typeface="Arial" panose="020B0604020202020204" pitchFamily="34" charset="0"/>
              <a:buChar char="•"/>
            </a:pPr>
            <a:r>
              <a:rPr lang="tr-TR" i="1" dirty="0"/>
              <a:t>Arapların, </a:t>
            </a:r>
            <a:r>
              <a:rPr lang="tr-TR" i="1" dirty="0" err="1"/>
              <a:t>İranlılar’a</a:t>
            </a:r>
            <a:r>
              <a:rPr lang="tr-TR" i="1" dirty="0"/>
              <a:t> karşı kazandıkları </a:t>
            </a:r>
            <a:r>
              <a:rPr lang="tr-TR" b="1" i="1" dirty="0"/>
              <a:t>ilk zaferdir.</a:t>
            </a:r>
            <a:r>
              <a:rPr lang="tr-TR" dirty="0"/>
              <a:t>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Arapların “</a:t>
            </a:r>
            <a:r>
              <a:rPr lang="tr-TR" dirty="0" err="1"/>
              <a:t>yâ</a:t>
            </a:r>
            <a:r>
              <a:rPr lang="tr-TR" dirty="0"/>
              <a:t> Muhammed” hitabını parola olarak kullandıkları rivayet edilmektedir.</a:t>
            </a:r>
          </a:p>
        </p:txBody>
      </p:sp>
    </p:spTree>
    <p:extLst>
      <p:ext uri="{BB962C8B-B14F-4D97-AF65-F5344CB8AC3E}">
        <p14:creationId xmlns:p14="http://schemas.microsoft.com/office/powerpoint/2010/main" val="1779458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5696" y="1412776"/>
            <a:ext cx="5670376" cy="4247317"/>
          </a:xfrm>
          <a:prstGeom prst="rect">
            <a:avLst/>
          </a:prstGeom>
        </p:spPr>
        <p:txBody>
          <a:bodyPr wrap="square">
            <a:spAutoFit/>
          </a:bodyPr>
          <a:lstStyle/>
          <a:p>
            <a:pPr lvl="0" algn="ctr"/>
            <a:r>
              <a:rPr lang="tr-TR" b="1" dirty="0">
                <a:solidFill>
                  <a:srgbClr val="FF0000"/>
                </a:solidFill>
              </a:rPr>
              <a:t>ZUKAR SAVAŞI</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Zû Kâr, İslâm’ın ilk yıllarında Arap kabileleriyle Sâsânîler arasında cereyan etmiş bir savaştır.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Bekr</a:t>
            </a:r>
            <a:r>
              <a:rPr lang="tr-TR" dirty="0"/>
              <a:t> b. </a:t>
            </a:r>
            <a:r>
              <a:rPr lang="tr-TR" dirty="0" err="1"/>
              <a:t>Vâil</a:t>
            </a:r>
            <a:r>
              <a:rPr lang="tr-TR" dirty="0"/>
              <a:t> kabilesinin su kuyusu olan </a:t>
            </a:r>
            <a:r>
              <a:rPr lang="tr-TR" b="1" dirty="0"/>
              <a:t>Zû Kâr </a:t>
            </a:r>
            <a:r>
              <a:rPr lang="tr-TR" dirty="0"/>
              <a:t>yakınlarında vuku bulduğu için bu isimle anılır.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Bekr</a:t>
            </a:r>
            <a:r>
              <a:rPr lang="tr-TR" dirty="0"/>
              <a:t> kabilesinin önderliğinde toplanan bir kısım Arap kabileleri </a:t>
            </a:r>
            <a:r>
              <a:rPr lang="tr-TR" dirty="0" err="1"/>
              <a:t>Sâsânî</a:t>
            </a:r>
            <a:r>
              <a:rPr lang="tr-TR" dirty="0"/>
              <a:t> sömürgesine karşı baş kaldırınca iki taraf arasında savaş çıkmıştır.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Sâsânîler’in</a:t>
            </a:r>
            <a:r>
              <a:rPr lang="tr-TR" dirty="0"/>
              <a:t> yenilgisiyle sonuçlanan bu savaşla birlikte Araplar ilk kez İran’a karşı </a:t>
            </a:r>
            <a:r>
              <a:rPr lang="tr-TR" b="1" dirty="0"/>
              <a:t>direnişe</a:t>
            </a:r>
            <a:r>
              <a:rPr lang="tr-TR" dirty="0"/>
              <a:t> geçmişler ve açık muhalefet dönemi başlatmışlardır</a:t>
            </a:r>
          </a:p>
        </p:txBody>
      </p:sp>
    </p:spTree>
    <p:extLst>
      <p:ext uri="{BB962C8B-B14F-4D97-AF65-F5344CB8AC3E}">
        <p14:creationId xmlns:p14="http://schemas.microsoft.com/office/powerpoint/2010/main" val="2750543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9672" y="1772816"/>
            <a:ext cx="5526360" cy="2893100"/>
          </a:xfrm>
          <a:prstGeom prst="rect">
            <a:avLst/>
          </a:prstGeom>
        </p:spPr>
        <p:txBody>
          <a:bodyPr wrap="square">
            <a:spAutoFit/>
          </a:bodyPr>
          <a:lstStyle/>
          <a:p>
            <a:pPr lvl="0"/>
            <a:r>
              <a:rPr lang="tr-TR" dirty="0"/>
              <a:t>		</a:t>
            </a:r>
            <a:r>
              <a:rPr lang="tr-TR" sz="2000" b="1" dirty="0">
                <a:solidFill>
                  <a:srgbClr val="FF0000"/>
                </a:solidFill>
              </a:rPr>
              <a:t>BUAS HARBİ</a:t>
            </a:r>
          </a:p>
          <a:p>
            <a:pPr lvl="0"/>
            <a:endParaRPr lang="tr-TR" dirty="0"/>
          </a:p>
          <a:p>
            <a:pPr marL="285750" lvl="0" indent="-285750">
              <a:buFont typeface="Arial" panose="020B0604020202020204" pitchFamily="34" charset="0"/>
              <a:buChar char="•"/>
            </a:pPr>
            <a:r>
              <a:rPr lang="tr-TR" dirty="0"/>
              <a:t>Medine’deki </a:t>
            </a:r>
            <a:r>
              <a:rPr lang="tr-TR" b="1" i="1" dirty="0" err="1"/>
              <a:t>Evs</a:t>
            </a:r>
            <a:r>
              <a:rPr lang="tr-TR" b="1" i="1" dirty="0"/>
              <a:t> ve </a:t>
            </a:r>
            <a:r>
              <a:rPr lang="tr-TR" b="1" i="1" dirty="0" err="1"/>
              <a:t>Hazrec</a:t>
            </a:r>
            <a:r>
              <a:rPr lang="tr-TR" dirty="0"/>
              <a:t> kabileleri arasındadır.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Hicretten beş veya altı yıl önce meydana gelmiş ve savaşı </a:t>
            </a:r>
            <a:r>
              <a:rPr lang="tr-TR" dirty="0" err="1"/>
              <a:t>Evs</a:t>
            </a:r>
            <a:r>
              <a:rPr lang="tr-TR" dirty="0"/>
              <a:t> kabilesi kazanmıştır.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Bu iki kardeş kabile arasında yıllardır devam eden düşmanlık </a:t>
            </a:r>
            <a:r>
              <a:rPr lang="tr-TR" dirty="0" err="1"/>
              <a:t>Resûl</a:t>
            </a:r>
            <a:r>
              <a:rPr lang="tr-TR" dirty="0"/>
              <a:t>-i Ekrem’in hicretiyle dostluğa dönüşmüştür.</a:t>
            </a:r>
          </a:p>
        </p:txBody>
      </p:sp>
    </p:spTree>
    <p:extLst>
      <p:ext uri="{BB962C8B-B14F-4D97-AF65-F5344CB8AC3E}">
        <p14:creationId xmlns:p14="http://schemas.microsoft.com/office/powerpoint/2010/main" val="1095900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2274838"/>
            <a:ext cx="5166320" cy="2893100"/>
          </a:xfrm>
          <a:prstGeom prst="rect">
            <a:avLst/>
          </a:prstGeom>
        </p:spPr>
        <p:txBody>
          <a:bodyPr wrap="square">
            <a:spAutoFit/>
          </a:bodyPr>
          <a:lstStyle/>
          <a:p>
            <a:pPr algn="ctr"/>
            <a:r>
              <a:rPr lang="tr-TR" sz="2000" b="1" dirty="0">
                <a:solidFill>
                  <a:srgbClr val="FF0000"/>
                </a:solidFill>
              </a:rPr>
              <a:t>EVS VE HAZREC </a:t>
            </a:r>
          </a:p>
          <a:p>
            <a:endParaRPr lang="tr-TR" dirty="0"/>
          </a:p>
          <a:p>
            <a:pPr marL="285750" indent="-285750">
              <a:buFont typeface="Arial" panose="020B0604020202020204" pitchFamily="34" charset="0"/>
              <a:buChar char="•"/>
            </a:pPr>
            <a:r>
              <a:rPr lang="tr-TR" dirty="0"/>
              <a:t>‘’Hep birlikte Allah’ın ipine sımsıkı yapışın; bölünüp parçalanmayın. Allah’ın size olan nimetini hatırlayın. Hani siz birbirinize düşman idiniz de Allah gönüllerinizi birleştirdi ve O’nun nimeti sayesinde kardeş oldunuz. Siz bir ateş çukurunun tam kenarında iken oradan da sizi Allah kurtarmıştı. İşte Allah size </a:t>
            </a:r>
            <a:r>
              <a:rPr lang="tr-TR" dirty="0" err="1"/>
              <a:t>âyetlerini</a:t>
            </a:r>
            <a:r>
              <a:rPr lang="tr-TR" dirty="0"/>
              <a:t> böyle açıklıyor ki doğru yolu bulasınız.’’ (Al-İ İmran 103. Ayet)</a:t>
            </a:r>
          </a:p>
        </p:txBody>
      </p:sp>
    </p:spTree>
    <p:extLst>
      <p:ext uri="{BB962C8B-B14F-4D97-AF65-F5344CB8AC3E}">
        <p14:creationId xmlns:p14="http://schemas.microsoft.com/office/powerpoint/2010/main" val="2813254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5656" y="1700808"/>
            <a:ext cx="5472608" cy="3724096"/>
          </a:xfrm>
          <a:prstGeom prst="rect">
            <a:avLst/>
          </a:prstGeom>
        </p:spPr>
        <p:txBody>
          <a:bodyPr wrap="square">
            <a:spAutoFit/>
          </a:bodyPr>
          <a:lstStyle/>
          <a:p>
            <a:pPr lvl="0"/>
            <a:r>
              <a:rPr lang="tr-TR" dirty="0"/>
              <a:t>		</a:t>
            </a:r>
            <a:r>
              <a:rPr lang="tr-TR" sz="2000" b="1" dirty="0">
                <a:solidFill>
                  <a:srgbClr val="FF0000"/>
                </a:solidFill>
              </a:rPr>
              <a:t>FİCAR SAVAŞI</a:t>
            </a:r>
          </a:p>
          <a:p>
            <a:pPr lvl="0"/>
            <a:endParaRPr lang="tr-TR" dirty="0"/>
          </a:p>
          <a:p>
            <a:pPr marL="285750" lvl="0" indent="-285750">
              <a:buFont typeface="Arial" panose="020B0604020202020204" pitchFamily="34" charset="0"/>
              <a:buChar char="•"/>
            </a:pPr>
            <a:r>
              <a:rPr lang="tr-TR" dirty="0"/>
              <a:t>Cahiliye Devri Arapları, ancak savaş yapmanın yasak olduğu </a:t>
            </a:r>
            <a:r>
              <a:rPr lang="tr-TR" dirty="0" err="1"/>
              <a:t>Zilkâde</a:t>
            </a:r>
            <a:r>
              <a:rPr lang="tr-TR" dirty="0"/>
              <a:t>, Zilhicce, Muharrem, Recep aylarında düşmanlığa ara verirler ve her türlü saldırıdan kaçınırlardı.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Çatışma haram aylarda gerçekleşirse bu savaşlara </a:t>
            </a:r>
            <a:r>
              <a:rPr lang="tr-TR" i="1" dirty="0"/>
              <a:t>günaha dalmak</a:t>
            </a:r>
            <a:r>
              <a:rPr lang="tr-TR" dirty="0"/>
              <a:t> anlamına gelen </a:t>
            </a:r>
            <a:r>
              <a:rPr lang="tr-TR" b="1" dirty="0" err="1"/>
              <a:t>Ficar</a:t>
            </a:r>
            <a:r>
              <a:rPr lang="tr-TR" b="1" dirty="0"/>
              <a:t> </a:t>
            </a:r>
            <a:r>
              <a:rPr lang="tr-TR" dirty="0"/>
              <a:t>demişlerdir. </a:t>
            </a:r>
          </a:p>
          <a:p>
            <a:pPr marL="285750" lvl="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Peygamberimiz Haram aylarda yapılmış savaşlardan olan Dördüncü </a:t>
            </a:r>
            <a:r>
              <a:rPr lang="tr-TR" dirty="0" err="1"/>
              <a:t>Ficar</a:t>
            </a:r>
            <a:r>
              <a:rPr lang="tr-TR" dirty="0"/>
              <a:t> Savaşına katılmıştır.</a:t>
            </a:r>
          </a:p>
          <a:p>
            <a:pPr marL="285750" lvl="0" indent="-285750">
              <a:buFont typeface="Arial" panose="020B0604020202020204" pitchFamily="34" charset="0"/>
              <a:buChar char="•"/>
            </a:pPr>
            <a:endParaRPr lang="tr-TR" dirty="0"/>
          </a:p>
        </p:txBody>
      </p:sp>
    </p:spTree>
    <p:extLst>
      <p:ext uri="{BB962C8B-B14F-4D97-AF65-F5344CB8AC3E}">
        <p14:creationId xmlns:p14="http://schemas.microsoft.com/office/powerpoint/2010/main" val="185485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5656" y="2204864"/>
            <a:ext cx="5814392" cy="2862322"/>
          </a:xfrm>
          <a:prstGeom prst="rect">
            <a:avLst/>
          </a:prstGeom>
        </p:spPr>
        <p:txBody>
          <a:bodyPr wrap="square">
            <a:spAutoFit/>
          </a:bodyPr>
          <a:lstStyle/>
          <a:p>
            <a:pPr algn="ctr"/>
            <a:r>
              <a:rPr lang="tr-TR" b="1" dirty="0">
                <a:solidFill>
                  <a:srgbClr val="FF0000"/>
                </a:solidFill>
              </a:rPr>
              <a:t>ARAB-I MÜSTA’CEME</a:t>
            </a:r>
          </a:p>
          <a:p>
            <a:endParaRPr lang="tr-TR" dirty="0"/>
          </a:p>
          <a:p>
            <a:pPr marL="285750" indent="-285750">
              <a:buFont typeface="Arial" panose="020B0604020202020204" pitchFamily="34" charset="0"/>
              <a:buChar char="•"/>
            </a:pPr>
            <a:r>
              <a:rPr lang="tr-TR" dirty="0"/>
              <a:t>İslam'ın ortaya çıkışından sonra çeşitli ülkeleri fetheden </a:t>
            </a:r>
            <a:r>
              <a:rPr lang="tr-TR" dirty="0" err="1"/>
              <a:t>arab</a:t>
            </a:r>
            <a:r>
              <a:rPr lang="tr-TR" dirty="0"/>
              <a:t> ordularının bu memleketlerin </a:t>
            </a:r>
            <a:r>
              <a:rPr lang="tr-TR" b="1" dirty="0"/>
              <a:t>asıl sakinleriyle </a:t>
            </a:r>
            <a:r>
              <a:rPr lang="tr-TR" dirty="0"/>
              <a:t>karışmasından sonra ortaya çıkan Araplardır.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Bu zümreye </a:t>
            </a:r>
            <a:r>
              <a:rPr lang="tr-TR" dirty="0" err="1"/>
              <a:t>Arab</a:t>
            </a:r>
            <a:r>
              <a:rPr lang="tr-TR" dirty="0"/>
              <a:t>-ı </a:t>
            </a:r>
            <a:r>
              <a:rPr lang="tr-TR" dirty="0" err="1"/>
              <a:t>Müsta'ceme</a:t>
            </a:r>
            <a:r>
              <a:rPr lang="tr-TR" dirty="0"/>
              <a:t> yerine </a:t>
            </a:r>
            <a:r>
              <a:rPr lang="tr-TR" b="1" dirty="0"/>
              <a:t>Acemleşmiş Araplar</a:t>
            </a:r>
            <a:r>
              <a:rPr lang="tr-TR" dirty="0"/>
              <a:t> da denilmektedir.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Kısaca </a:t>
            </a:r>
            <a:r>
              <a:rPr lang="tr-TR" b="1" dirty="0"/>
              <a:t>Fetihler sonucu Araplaşanlar </a:t>
            </a:r>
            <a:r>
              <a:rPr lang="tr-TR" dirty="0"/>
              <a:t>denilebilir.</a:t>
            </a:r>
          </a:p>
        </p:txBody>
      </p:sp>
    </p:spTree>
    <p:extLst>
      <p:ext uri="{BB962C8B-B14F-4D97-AF65-F5344CB8AC3E}">
        <p14:creationId xmlns:p14="http://schemas.microsoft.com/office/powerpoint/2010/main" val="3299999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1338263"/>
            <a:ext cx="8059737"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545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8" y="2195513"/>
            <a:ext cx="54197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607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1028343"/>
            <a:ext cx="5094312" cy="3970318"/>
          </a:xfrm>
          <a:prstGeom prst="rect">
            <a:avLst/>
          </a:prstGeom>
        </p:spPr>
        <p:txBody>
          <a:bodyPr wrap="square">
            <a:spAutoFit/>
          </a:bodyPr>
          <a:lstStyle/>
          <a:p>
            <a:r>
              <a:rPr lang="tr-TR" dirty="0"/>
              <a:t> </a:t>
            </a:r>
          </a:p>
          <a:p>
            <a:pPr algn="ctr"/>
            <a:r>
              <a:rPr lang="tr-TR" b="1" dirty="0">
                <a:solidFill>
                  <a:srgbClr val="FF0000"/>
                </a:solidFill>
              </a:rPr>
              <a:t> </a:t>
            </a:r>
            <a:endParaRPr lang="tr-TR" dirty="0">
              <a:solidFill>
                <a:srgbClr val="FF0000"/>
              </a:solidFill>
            </a:endParaRPr>
          </a:p>
          <a:p>
            <a:pPr algn="ctr"/>
            <a:r>
              <a:rPr lang="tr-TR" b="1" dirty="0">
                <a:solidFill>
                  <a:srgbClr val="FF0000"/>
                </a:solidFill>
              </a:rPr>
              <a:t>ENSÂBÜ’L-ARAB</a:t>
            </a:r>
            <a:r>
              <a:rPr lang="tr-TR" dirty="0">
                <a:solidFill>
                  <a:srgbClr val="FF0000"/>
                </a:solidFill>
              </a:rPr>
              <a:t> </a:t>
            </a:r>
          </a:p>
          <a:p>
            <a:r>
              <a:rPr lang="tr-TR" dirty="0"/>
              <a:t> </a:t>
            </a:r>
          </a:p>
          <a:p>
            <a:pPr marL="285750" lvl="0" indent="-285750">
              <a:buFont typeface="Arial" panose="020B0604020202020204" pitchFamily="34" charset="0"/>
              <a:buChar char="•"/>
            </a:pPr>
            <a:r>
              <a:rPr lang="tr-TR" dirty="0"/>
              <a:t>Kabile üyeleri birbirleriyle </a:t>
            </a:r>
            <a:r>
              <a:rPr lang="tr-TR" b="1" dirty="0"/>
              <a:t>kan ve </a:t>
            </a:r>
            <a:r>
              <a:rPr lang="tr-TR" b="1" dirty="0" err="1"/>
              <a:t>neseb</a:t>
            </a:r>
            <a:r>
              <a:rPr lang="tr-TR" b="1" dirty="0"/>
              <a:t> </a:t>
            </a:r>
            <a:r>
              <a:rPr lang="tr-TR" dirty="0"/>
              <a:t>bağlarıyla bağlı olup bu birliği kabile asabiyeti denilen dayanışma duygusu ayakta tutardı.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Bundan dolayı </a:t>
            </a:r>
            <a:r>
              <a:rPr lang="tr-TR" b="1" dirty="0" err="1"/>
              <a:t>ensâb</a:t>
            </a:r>
            <a:r>
              <a:rPr lang="tr-TR" dirty="0"/>
              <a:t> adı verilen soy bilgisi önemliydi. </a:t>
            </a:r>
          </a:p>
          <a:p>
            <a:pPr marL="285750" lvl="0" indent="-285750">
              <a:buFont typeface="Arial" panose="020B0604020202020204" pitchFamily="34" charset="0"/>
              <a:buChar char="•"/>
            </a:pPr>
            <a:endParaRPr lang="tr-TR" b="1" dirty="0"/>
          </a:p>
          <a:p>
            <a:pPr marL="285750" lvl="0" indent="-285750">
              <a:buFont typeface="Arial" panose="020B0604020202020204" pitchFamily="34" charset="0"/>
              <a:buChar char="•"/>
            </a:pPr>
            <a:r>
              <a:rPr lang="tr-TR" b="1" dirty="0" err="1"/>
              <a:t>Ensâbü’l-Arab</a:t>
            </a:r>
            <a:r>
              <a:rPr lang="tr-TR" dirty="0"/>
              <a:t>, Cahiliye Devri Araplarının şiir, hitabet ve </a:t>
            </a:r>
            <a:r>
              <a:rPr lang="tr-TR" dirty="0" err="1"/>
              <a:t>Eyyâmü’l-Arab</a:t>
            </a:r>
            <a:r>
              <a:rPr lang="tr-TR" dirty="0"/>
              <a:t> gibi kültürel ürünlerinin en önemli unsurlarından kabul edilir. </a:t>
            </a:r>
          </a:p>
        </p:txBody>
      </p:sp>
    </p:spTree>
    <p:extLst>
      <p:ext uri="{BB962C8B-B14F-4D97-AF65-F5344CB8AC3E}">
        <p14:creationId xmlns:p14="http://schemas.microsoft.com/office/powerpoint/2010/main" val="3861314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2828836"/>
            <a:ext cx="4572000" cy="1477328"/>
          </a:xfrm>
          <a:prstGeom prst="rect">
            <a:avLst/>
          </a:prstGeom>
        </p:spPr>
        <p:txBody>
          <a:bodyPr>
            <a:spAutoFit/>
          </a:bodyPr>
          <a:lstStyle/>
          <a:p>
            <a:r>
              <a:rPr lang="tr-TR" b="1" dirty="0" err="1">
                <a:solidFill>
                  <a:srgbClr val="FF0000"/>
                </a:solidFill>
              </a:rPr>
              <a:t>Mesaibü’l</a:t>
            </a:r>
            <a:r>
              <a:rPr lang="tr-TR" b="1" dirty="0">
                <a:solidFill>
                  <a:srgbClr val="FF0000"/>
                </a:solidFill>
              </a:rPr>
              <a:t> </a:t>
            </a:r>
            <a:r>
              <a:rPr lang="tr-TR" b="1" dirty="0" err="1">
                <a:solidFill>
                  <a:srgbClr val="FF0000"/>
                </a:solidFill>
              </a:rPr>
              <a:t>Arab</a:t>
            </a:r>
            <a:r>
              <a:rPr lang="tr-TR" b="1" dirty="0">
                <a:solidFill>
                  <a:srgbClr val="FF0000"/>
                </a:solidFill>
              </a:rPr>
              <a:t>:</a:t>
            </a:r>
            <a:r>
              <a:rPr lang="tr-TR" dirty="0">
                <a:solidFill>
                  <a:srgbClr val="FF0000"/>
                </a:solidFill>
              </a:rPr>
              <a:t> </a:t>
            </a:r>
            <a:r>
              <a:rPr lang="tr-TR" dirty="0"/>
              <a:t>Arapların cimrilik, zina vb. ayıplarını konu edinir. </a:t>
            </a:r>
          </a:p>
          <a:p>
            <a:endParaRPr lang="tr-TR" dirty="0"/>
          </a:p>
          <a:p>
            <a:r>
              <a:rPr lang="tr-TR" b="1" dirty="0" err="1">
                <a:solidFill>
                  <a:srgbClr val="FF0000"/>
                </a:solidFill>
              </a:rPr>
              <a:t>Fezailü’l</a:t>
            </a:r>
            <a:r>
              <a:rPr lang="tr-TR" b="1" dirty="0">
                <a:solidFill>
                  <a:srgbClr val="FF0000"/>
                </a:solidFill>
              </a:rPr>
              <a:t> </a:t>
            </a:r>
            <a:r>
              <a:rPr lang="tr-TR" b="1" dirty="0" err="1">
                <a:solidFill>
                  <a:srgbClr val="FF0000"/>
                </a:solidFill>
              </a:rPr>
              <a:t>Arab</a:t>
            </a:r>
            <a:r>
              <a:rPr lang="tr-TR" dirty="0">
                <a:solidFill>
                  <a:srgbClr val="FF0000"/>
                </a:solidFill>
              </a:rPr>
              <a:t>: </a:t>
            </a:r>
            <a:r>
              <a:rPr lang="tr-TR" dirty="0"/>
              <a:t>Arapların faziletlerinden bahseder. </a:t>
            </a:r>
          </a:p>
        </p:txBody>
      </p:sp>
    </p:spTree>
    <p:extLst>
      <p:ext uri="{BB962C8B-B14F-4D97-AF65-F5344CB8AC3E}">
        <p14:creationId xmlns:p14="http://schemas.microsoft.com/office/powerpoint/2010/main" val="2918081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57320"/>
            <a:ext cx="7019764" cy="56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893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781175"/>
            <a:ext cx="44291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564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1680" y="1196752"/>
            <a:ext cx="5310336" cy="3970318"/>
          </a:xfrm>
          <a:prstGeom prst="rect">
            <a:avLst/>
          </a:prstGeom>
        </p:spPr>
        <p:txBody>
          <a:bodyPr wrap="square">
            <a:spAutoFit/>
          </a:bodyPr>
          <a:lstStyle/>
          <a:p>
            <a:pPr algn="ctr"/>
            <a:r>
              <a:rPr lang="tr-TR" b="1" dirty="0">
                <a:solidFill>
                  <a:srgbClr val="FF0000"/>
                </a:solidFill>
              </a:rPr>
              <a:t>İSLAM’DAN ÖNCE SOSYAL SINIFLAR</a:t>
            </a:r>
            <a:endParaRPr lang="tr-TR" dirty="0">
              <a:solidFill>
                <a:srgbClr val="FF0000"/>
              </a:solidFill>
            </a:endParaRPr>
          </a:p>
          <a:p>
            <a:pPr lvl="0"/>
            <a:endParaRPr lang="tr-TR" dirty="0"/>
          </a:p>
          <a:p>
            <a:pPr marL="285750" lvl="0" indent="-285750">
              <a:buFont typeface="Arial" panose="020B0604020202020204" pitchFamily="34" charset="0"/>
              <a:buChar char="•"/>
            </a:pPr>
            <a:r>
              <a:rPr lang="tr-TR" dirty="0"/>
              <a:t>Arap toplumu </a:t>
            </a:r>
            <a:r>
              <a:rPr lang="tr-TR" b="1" dirty="0"/>
              <a:t>hürler, </a:t>
            </a:r>
            <a:r>
              <a:rPr lang="tr-TR" b="1" dirty="0" err="1"/>
              <a:t>mevâlî</a:t>
            </a:r>
            <a:r>
              <a:rPr lang="tr-TR" dirty="0"/>
              <a:t> ve </a:t>
            </a:r>
            <a:r>
              <a:rPr lang="tr-TR" b="1" dirty="0"/>
              <a:t>kölelerden</a:t>
            </a:r>
            <a:r>
              <a:rPr lang="tr-TR" dirty="0"/>
              <a:t> oluşmaktaydı.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Azad edilen kölelere </a:t>
            </a:r>
            <a:r>
              <a:rPr lang="tr-TR" b="1" dirty="0" err="1"/>
              <a:t>mevâlî</a:t>
            </a:r>
            <a:r>
              <a:rPr lang="tr-TR" dirty="0"/>
              <a:t> denilirdi ve bunlar hür insanlarla evlenemezdi. Hürler de </a:t>
            </a:r>
            <a:r>
              <a:rPr lang="tr-TR" b="1" dirty="0" err="1"/>
              <a:t>eşrâf</a:t>
            </a:r>
            <a:r>
              <a:rPr lang="tr-TR" dirty="0"/>
              <a:t> ve </a:t>
            </a:r>
            <a:r>
              <a:rPr lang="tr-TR" b="1" dirty="0"/>
              <a:t>avam </a:t>
            </a:r>
            <a:r>
              <a:rPr lang="tr-TR" dirty="0"/>
              <a:t>olmak üzere ikiye ayrılırdı.  </a:t>
            </a:r>
          </a:p>
          <a:p>
            <a:pPr marL="285750" lvl="0" indent="-285750">
              <a:buFont typeface="Arial" panose="020B0604020202020204" pitchFamily="34" charset="0"/>
              <a:buChar char="•"/>
            </a:pPr>
            <a:endParaRPr lang="tr-TR" b="1" dirty="0"/>
          </a:p>
          <a:p>
            <a:pPr marL="285750" lvl="0" indent="-285750">
              <a:buFont typeface="Arial" panose="020B0604020202020204" pitchFamily="34" charset="0"/>
              <a:buChar char="•"/>
            </a:pPr>
            <a:r>
              <a:rPr lang="tr-TR" b="1" dirty="0"/>
              <a:t>Kâhinler, şairler</a:t>
            </a:r>
            <a:r>
              <a:rPr lang="tr-TR" dirty="0"/>
              <a:t> ve </a:t>
            </a:r>
            <a:r>
              <a:rPr lang="tr-TR" b="1" dirty="0"/>
              <a:t>savaşta kahramanlık</a:t>
            </a:r>
            <a:r>
              <a:rPr lang="tr-TR" dirty="0"/>
              <a:t> gösterenler diğerlerine nispetle daha üstün kabul edilirdi.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Yalnız Mekke’de Kusay soyundan olanlar, hürlerin de üstünde bir </a:t>
            </a:r>
            <a:r>
              <a:rPr lang="tr-TR" b="1" dirty="0"/>
              <a:t>asilzade sınıfı</a:t>
            </a:r>
            <a:r>
              <a:rPr lang="tr-TR" dirty="0"/>
              <a:t> oluşturuyorlardı. </a:t>
            </a:r>
          </a:p>
        </p:txBody>
      </p:sp>
    </p:spTree>
    <p:extLst>
      <p:ext uri="{BB962C8B-B14F-4D97-AF65-F5344CB8AC3E}">
        <p14:creationId xmlns:p14="http://schemas.microsoft.com/office/powerpoint/2010/main" val="40394332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557213"/>
            <a:ext cx="8810625"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736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9672" y="1124744"/>
            <a:ext cx="6408712" cy="3970318"/>
          </a:xfrm>
          <a:prstGeom prst="rect">
            <a:avLst/>
          </a:prstGeom>
        </p:spPr>
        <p:txBody>
          <a:bodyPr wrap="square">
            <a:spAutoFit/>
          </a:bodyPr>
          <a:lstStyle/>
          <a:p>
            <a:pPr algn="ctr"/>
            <a:r>
              <a:rPr lang="tr-TR" b="1" dirty="0">
                <a:solidFill>
                  <a:srgbClr val="FF0000"/>
                </a:solidFill>
              </a:rPr>
              <a:t>PEYGAMBERİMİZİN DOĞUMU İLE İLGİLİ MUCİZELER</a:t>
            </a:r>
          </a:p>
          <a:p>
            <a:endParaRPr lang="tr-TR" dirty="0"/>
          </a:p>
          <a:p>
            <a:pPr marL="285750" lvl="0" indent="-285750">
              <a:buFont typeface="Arial" panose="020B0604020202020204" pitchFamily="34" charset="0"/>
              <a:buChar char="•"/>
            </a:pPr>
            <a:r>
              <a:rPr lang="tr-TR" dirty="0"/>
              <a:t>Peygamberimiz </a:t>
            </a:r>
            <a:r>
              <a:rPr lang="tr-TR" b="1" dirty="0"/>
              <a:t>sünnetli</a:t>
            </a:r>
            <a:r>
              <a:rPr lang="tr-TR" dirty="0"/>
              <a:t> olarak doğmuştu.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İki omzunun arasına peygamberlik </a:t>
            </a:r>
            <a:r>
              <a:rPr lang="tr-TR" b="1" dirty="0"/>
              <a:t>mührü</a:t>
            </a:r>
            <a:r>
              <a:rPr lang="tr-TR" dirty="0"/>
              <a:t> vurulmuştu.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Hz. Peygamber’in doğduğu gece </a:t>
            </a:r>
            <a:r>
              <a:rPr lang="tr-TR" dirty="0" err="1"/>
              <a:t>Medâin’deki</a:t>
            </a:r>
            <a:r>
              <a:rPr lang="tr-TR" dirty="0"/>
              <a:t> </a:t>
            </a:r>
            <a:r>
              <a:rPr lang="tr-TR" b="1" dirty="0" err="1"/>
              <a:t>Sâsânî</a:t>
            </a:r>
            <a:r>
              <a:rPr lang="tr-TR" b="1" dirty="0"/>
              <a:t> sarayının </a:t>
            </a:r>
            <a:r>
              <a:rPr lang="tr-TR" dirty="0"/>
              <a:t>on dört burcu yıkıldı.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Mecusi İranlıların bin yıldan beri yanan </a:t>
            </a:r>
            <a:r>
              <a:rPr lang="tr-TR" b="1" dirty="0" err="1"/>
              <a:t>ateşgedeleri</a:t>
            </a:r>
            <a:r>
              <a:rPr lang="tr-TR" dirty="0"/>
              <a:t> sönüverdi.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b="1" dirty="0"/>
              <a:t>Sâve</a:t>
            </a:r>
            <a:r>
              <a:rPr lang="tr-TR" dirty="0"/>
              <a:t> gölünün suyu çekildi.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b="1" dirty="0" err="1"/>
              <a:t>Semâve</a:t>
            </a:r>
            <a:r>
              <a:rPr lang="tr-TR" dirty="0"/>
              <a:t> vadisini sel bastı</a:t>
            </a:r>
          </a:p>
        </p:txBody>
      </p:sp>
    </p:spTree>
    <p:extLst>
      <p:ext uri="{BB962C8B-B14F-4D97-AF65-F5344CB8AC3E}">
        <p14:creationId xmlns:p14="http://schemas.microsoft.com/office/powerpoint/2010/main" val="4063698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1052736"/>
            <a:ext cx="6192688" cy="3970318"/>
          </a:xfrm>
          <a:prstGeom prst="rect">
            <a:avLst/>
          </a:prstGeom>
        </p:spPr>
        <p:txBody>
          <a:bodyPr wrap="square">
            <a:spAutoFit/>
          </a:bodyPr>
          <a:lstStyle/>
          <a:p>
            <a:pPr algn="ctr"/>
            <a:r>
              <a:rPr lang="tr-TR" b="1" dirty="0">
                <a:solidFill>
                  <a:srgbClr val="FF0000"/>
                </a:solidFill>
              </a:rPr>
              <a:t>PEYGAMBER EFENDİMİZİN ÇOCUKLUĞU</a:t>
            </a:r>
            <a:endParaRPr lang="tr-TR" dirty="0">
              <a:solidFill>
                <a:srgbClr val="FF0000"/>
              </a:solidFill>
            </a:endParaRPr>
          </a:p>
          <a:p>
            <a:r>
              <a:rPr lang="tr-TR" dirty="0"/>
              <a:t> </a:t>
            </a:r>
          </a:p>
          <a:p>
            <a:pPr marL="285750" lvl="0" indent="-285750">
              <a:buFont typeface="Arial" panose="020B0604020202020204" pitchFamily="34" charset="0"/>
              <a:buChar char="•"/>
            </a:pPr>
            <a:r>
              <a:rPr lang="tr-TR" dirty="0"/>
              <a:t>Annesi onu </a:t>
            </a:r>
            <a:r>
              <a:rPr lang="tr-TR" b="1" dirty="0"/>
              <a:t>Halime </a:t>
            </a:r>
            <a:r>
              <a:rPr lang="tr-TR" dirty="0"/>
              <a:t>adındaki kadına emzirmesi için vermiş ve dört yaşına kadar Halime’nin yanında kalmıştır.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Çocukların sütanneye verilmesinde temel sebep çocukların daha </a:t>
            </a:r>
            <a:r>
              <a:rPr lang="tr-TR" i="1" dirty="0"/>
              <a:t>sağlıklı olan çöl havasında büyümeleri</a:t>
            </a:r>
            <a:r>
              <a:rPr lang="tr-TR" dirty="0"/>
              <a:t> ve </a:t>
            </a:r>
            <a:r>
              <a:rPr lang="tr-TR" i="1" dirty="0"/>
              <a:t>fasih bir Arapça öğrenmeleridir</a:t>
            </a:r>
            <a:r>
              <a:rPr lang="tr-TR" dirty="0"/>
              <a:t>.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Peygamberimiz (</a:t>
            </a:r>
            <a:r>
              <a:rPr lang="tr-TR" dirty="0" err="1"/>
              <a:t>s.a.v</a:t>
            </a:r>
            <a:r>
              <a:rPr lang="tr-TR" dirty="0"/>
              <a:t>)’in sütannesinin yanında bulunduğu dönemde “</a:t>
            </a:r>
            <a:r>
              <a:rPr lang="tr-TR" b="1" dirty="0" err="1"/>
              <a:t>şakk</a:t>
            </a:r>
            <a:r>
              <a:rPr lang="tr-TR" b="1" dirty="0"/>
              <a:t>-ı </a:t>
            </a:r>
            <a:r>
              <a:rPr lang="tr-TR" b="1" dirty="0" err="1"/>
              <a:t>sadr</a:t>
            </a:r>
            <a:r>
              <a:rPr lang="tr-TR" dirty="0"/>
              <a:t>” (göğsün yarılması) adı verilen hadisenin vuku bulduğu kaynaklarda zikredilmektedir. </a:t>
            </a:r>
          </a:p>
          <a:p>
            <a:r>
              <a:rPr lang="tr-TR" dirty="0"/>
              <a:t> </a:t>
            </a:r>
          </a:p>
          <a:p>
            <a:endParaRPr lang="tr-TR" dirty="0"/>
          </a:p>
        </p:txBody>
      </p:sp>
    </p:spTree>
    <p:extLst>
      <p:ext uri="{BB962C8B-B14F-4D97-AF65-F5344CB8AC3E}">
        <p14:creationId xmlns:p14="http://schemas.microsoft.com/office/powerpoint/2010/main" val="9722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1276350"/>
            <a:ext cx="459105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253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062038"/>
            <a:ext cx="680085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638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6359442"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104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07704" y="908720"/>
            <a:ext cx="5832648" cy="4247317"/>
          </a:xfrm>
          <a:prstGeom prst="rect">
            <a:avLst/>
          </a:prstGeom>
        </p:spPr>
        <p:txBody>
          <a:bodyPr wrap="square">
            <a:spAutoFit/>
          </a:bodyPr>
          <a:lstStyle/>
          <a:p>
            <a:pPr algn="ctr"/>
            <a:r>
              <a:rPr lang="tr-TR" b="1" dirty="0">
                <a:solidFill>
                  <a:srgbClr val="FF0000"/>
                </a:solidFill>
              </a:rPr>
              <a:t>PEYGAMBER EFENDİMİZİN ÇOCUKLUĞU</a:t>
            </a:r>
            <a:endParaRPr lang="tr-TR" dirty="0">
              <a:solidFill>
                <a:srgbClr val="FF0000"/>
              </a:solidFill>
            </a:endParaRPr>
          </a:p>
          <a:p>
            <a:endParaRPr lang="tr-TR" dirty="0"/>
          </a:p>
          <a:p>
            <a:pPr marL="285750" lvl="0" indent="-285750">
              <a:buFont typeface="Arial" panose="020B0604020202020204" pitchFamily="34" charset="0"/>
              <a:buChar char="•"/>
            </a:pPr>
            <a:r>
              <a:rPr lang="tr-TR" dirty="0"/>
              <a:t>Peygamberimizin diğer bir sütannesi ise Ebu </a:t>
            </a:r>
            <a:r>
              <a:rPr lang="tr-TR" dirty="0" err="1"/>
              <a:t>Leheb’in</a:t>
            </a:r>
            <a:r>
              <a:rPr lang="tr-TR" dirty="0"/>
              <a:t> cariyesi </a:t>
            </a:r>
            <a:r>
              <a:rPr lang="tr-TR" b="1" dirty="0" err="1"/>
              <a:t>Süveybe</a:t>
            </a:r>
            <a:r>
              <a:rPr lang="tr-TR" dirty="0" err="1"/>
              <a:t>’dir</a:t>
            </a:r>
            <a:r>
              <a:rPr lang="tr-TR" dirty="0"/>
              <a:t>.</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Süveybe</a:t>
            </a:r>
            <a:r>
              <a:rPr lang="tr-TR" dirty="0"/>
              <a:t> Hz. Hamza’yı da emzirdiği için Hz. Peygamber amcası Hz. Hamza ile sütkardeştir.</a:t>
            </a:r>
          </a:p>
          <a:p>
            <a:pPr marL="285750" lvl="0" indent="-285750">
              <a:buFont typeface="Arial" panose="020B0604020202020204" pitchFamily="34" charset="0"/>
              <a:buChar char="•"/>
            </a:pPr>
            <a:endParaRPr lang="tr-TR" b="1" dirty="0"/>
          </a:p>
          <a:p>
            <a:pPr marL="285750" lvl="0" indent="-285750">
              <a:buFont typeface="Arial" panose="020B0604020202020204" pitchFamily="34" charset="0"/>
              <a:buChar char="•"/>
            </a:pPr>
            <a:r>
              <a:rPr lang="tr-TR" b="1" dirty="0"/>
              <a:t>Fâtıma </a:t>
            </a:r>
            <a:r>
              <a:rPr lang="tr-TR" b="1" dirty="0" err="1"/>
              <a:t>bnt</a:t>
            </a:r>
            <a:r>
              <a:rPr lang="tr-TR" b="1" dirty="0"/>
              <a:t>. </a:t>
            </a:r>
            <a:r>
              <a:rPr lang="tr-TR" b="1" dirty="0" err="1"/>
              <a:t>Esed</a:t>
            </a:r>
            <a:r>
              <a:rPr lang="tr-TR" dirty="0"/>
              <a:t>, Ebu </a:t>
            </a:r>
            <a:r>
              <a:rPr lang="tr-TR" dirty="0" err="1"/>
              <a:t>Talib’in</a:t>
            </a:r>
            <a:r>
              <a:rPr lang="tr-TR" dirty="0"/>
              <a:t> eşi ve Hz. Cafer ve Hz. Ali’nin annesidir.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Dedesinin vefatından sonra </a:t>
            </a:r>
            <a:r>
              <a:rPr lang="tr-TR" b="1" dirty="0"/>
              <a:t>dadısı</a:t>
            </a:r>
            <a:r>
              <a:rPr lang="tr-TR" dirty="0"/>
              <a:t> </a:t>
            </a:r>
            <a:r>
              <a:rPr lang="tr-TR" b="1" dirty="0" err="1"/>
              <a:t>Ümmü</a:t>
            </a:r>
            <a:r>
              <a:rPr lang="tr-TR" b="1" dirty="0"/>
              <a:t> </a:t>
            </a:r>
            <a:r>
              <a:rPr lang="tr-TR" b="1" dirty="0" err="1"/>
              <a:t>Eymen</a:t>
            </a:r>
            <a:r>
              <a:rPr lang="tr-TR" dirty="0"/>
              <a:t> ile birlikte Ebu </a:t>
            </a:r>
            <a:r>
              <a:rPr lang="tr-TR" dirty="0" err="1"/>
              <a:t>Talib’in</a:t>
            </a:r>
            <a:r>
              <a:rPr lang="tr-TR" dirty="0"/>
              <a:t> evine yerleşen Hz. Muhammed’e(</a:t>
            </a:r>
            <a:r>
              <a:rPr lang="tr-TR" dirty="0" err="1"/>
              <a:t>s.a.v</a:t>
            </a:r>
            <a:r>
              <a:rPr lang="tr-TR" dirty="0"/>
              <a:t>.) on yedi sene boyunca annelik etmiştir. </a:t>
            </a:r>
          </a:p>
        </p:txBody>
      </p:sp>
    </p:spTree>
    <p:extLst>
      <p:ext uri="{BB962C8B-B14F-4D97-AF65-F5344CB8AC3E}">
        <p14:creationId xmlns:p14="http://schemas.microsoft.com/office/powerpoint/2010/main" val="674330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241214289"/>
              </p:ext>
            </p:extLst>
          </p:nvPr>
        </p:nvGraphicFramePr>
        <p:xfrm>
          <a:off x="1691680" y="1772814"/>
          <a:ext cx="6408712" cy="2568290"/>
        </p:xfrm>
        <a:graphic>
          <a:graphicData uri="http://schemas.openxmlformats.org/drawingml/2006/table">
            <a:tbl>
              <a:tblPr firstRow="1" firstCol="1" bandRow="1">
                <a:tableStyleId>{93296810-A885-4BE3-A3E7-6D5BEEA58F35}</a:tableStyleId>
              </a:tblPr>
              <a:tblGrid>
                <a:gridCol w="3204356">
                  <a:extLst>
                    <a:ext uri="{9D8B030D-6E8A-4147-A177-3AD203B41FA5}">
                      <a16:colId xmlns:a16="http://schemas.microsoft.com/office/drawing/2014/main" val="20000"/>
                    </a:ext>
                  </a:extLst>
                </a:gridCol>
                <a:gridCol w="3204356">
                  <a:extLst>
                    <a:ext uri="{9D8B030D-6E8A-4147-A177-3AD203B41FA5}">
                      <a16:colId xmlns:a16="http://schemas.microsoft.com/office/drawing/2014/main" val="20001"/>
                    </a:ext>
                  </a:extLst>
                </a:gridCol>
              </a:tblGrid>
              <a:tr h="648074">
                <a:tc>
                  <a:txBody>
                    <a:bodyPr/>
                    <a:lstStyle/>
                    <a:p>
                      <a:pPr algn="ctr">
                        <a:spcAft>
                          <a:spcPts val="0"/>
                        </a:spcAft>
                      </a:pPr>
                      <a:endParaRPr lang="tr-TR" sz="1000" dirty="0">
                        <a:effectLst/>
                      </a:endParaRPr>
                    </a:p>
                    <a:p>
                      <a:pPr algn="ctr">
                        <a:spcAft>
                          <a:spcPts val="0"/>
                        </a:spcAft>
                      </a:pPr>
                      <a:r>
                        <a:rPr lang="tr-TR" sz="1000" dirty="0">
                          <a:effectLst/>
                        </a:rPr>
                        <a:t> </a:t>
                      </a:r>
                      <a:r>
                        <a:rPr lang="tr-TR" sz="2400" dirty="0">
                          <a:solidFill>
                            <a:schemeClr val="tx1"/>
                          </a:solidFill>
                          <a:effectLst/>
                        </a:rPr>
                        <a:t>KİŞİLER</a:t>
                      </a:r>
                      <a:endParaRPr lang="tr-TR" sz="1100" dirty="0">
                        <a:solidFill>
                          <a:schemeClr val="tx1"/>
                        </a:solidFill>
                        <a:effectLst/>
                        <a:latin typeface="Calibri"/>
                        <a:ea typeface="Calibri"/>
                        <a:cs typeface="Times New Roman"/>
                      </a:endParaRPr>
                    </a:p>
                  </a:txBody>
                  <a:tcPr marL="68580" marR="68580" marT="0" marB="0"/>
                </a:tc>
                <a:tc>
                  <a:txBody>
                    <a:bodyPr/>
                    <a:lstStyle/>
                    <a:p>
                      <a:pPr algn="ctr">
                        <a:spcAft>
                          <a:spcPts val="0"/>
                        </a:spcAft>
                      </a:pPr>
                      <a:r>
                        <a:rPr lang="tr-TR" sz="1800" dirty="0">
                          <a:solidFill>
                            <a:schemeClr val="tx1"/>
                          </a:solidFill>
                          <a:effectLst/>
                        </a:rPr>
                        <a:t>PEYGAMBERİMİZİN </a:t>
                      </a:r>
                    </a:p>
                    <a:p>
                      <a:pPr algn="ctr">
                        <a:spcAft>
                          <a:spcPts val="0"/>
                        </a:spcAft>
                      </a:pPr>
                      <a:r>
                        <a:rPr lang="tr-TR" sz="1800" dirty="0">
                          <a:solidFill>
                            <a:schemeClr val="tx1"/>
                          </a:solidFill>
                          <a:effectLst/>
                        </a:rPr>
                        <a:t>YAŞ ARALIĞI</a:t>
                      </a:r>
                      <a:endParaRPr lang="tr-T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80054">
                <a:tc>
                  <a:txBody>
                    <a:bodyPr/>
                    <a:lstStyle/>
                    <a:p>
                      <a:pPr>
                        <a:spcAft>
                          <a:spcPts val="0"/>
                        </a:spcAft>
                      </a:pPr>
                      <a:endParaRPr lang="tr-TR" sz="1200" dirty="0">
                        <a:effectLst/>
                      </a:endParaRPr>
                    </a:p>
                    <a:p>
                      <a:pPr>
                        <a:spcAft>
                          <a:spcPts val="0"/>
                        </a:spcAft>
                      </a:pPr>
                      <a:r>
                        <a:rPr lang="tr-TR" sz="1200" dirty="0">
                          <a:effectLst/>
                        </a:rPr>
                        <a:t>Halime</a:t>
                      </a:r>
                      <a:endParaRPr lang="tr-TR" sz="1600" dirty="0">
                        <a:solidFill>
                          <a:srgbClr val="FF0000"/>
                        </a:solidFill>
                        <a:effectLst/>
                        <a:latin typeface="Calibri"/>
                        <a:ea typeface="Calibri"/>
                        <a:cs typeface="Times New Roman"/>
                      </a:endParaRPr>
                    </a:p>
                  </a:txBody>
                  <a:tcPr marL="68580" marR="68580" marT="0" marB="0"/>
                </a:tc>
                <a:tc>
                  <a:txBody>
                    <a:bodyPr/>
                    <a:lstStyle/>
                    <a:p>
                      <a:pPr>
                        <a:spcAft>
                          <a:spcPts val="0"/>
                        </a:spcAft>
                      </a:pPr>
                      <a:endParaRPr lang="tr-TR" sz="1200" dirty="0">
                        <a:effectLst/>
                      </a:endParaRPr>
                    </a:p>
                    <a:p>
                      <a:pPr>
                        <a:spcAft>
                          <a:spcPts val="0"/>
                        </a:spcAft>
                      </a:pPr>
                      <a:r>
                        <a:rPr lang="tr-TR" sz="1200" dirty="0">
                          <a:effectLst/>
                        </a:rPr>
                        <a:t>0-4</a:t>
                      </a:r>
                      <a:endParaRPr lang="tr-TR" sz="1600" dirty="0">
                        <a:solidFill>
                          <a:srgbClr val="943634"/>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80054">
                <a:tc>
                  <a:txBody>
                    <a:bodyPr/>
                    <a:lstStyle/>
                    <a:p>
                      <a:pPr>
                        <a:spcAft>
                          <a:spcPts val="0"/>
                        </a:spcAft>
                      </a:pPr>
                      <a:endParaRPr lang="tr-TR" sz="1200" dirty="0">
                        <a:effectLst/>
                      </a:endParaRPr>
                    </a:p>
                    <a:p>
                      <a:pPr>
                        <a:spcAft>
                          <a:spcPts val="0"/>
                        </a:spcAft>
                      </a:pPr>
                      <a:r>
                        <a:rPr lang="tr-TR" sz="1200" dirty="0">
                          <a:effectLst/>
                        </a:rPr>
                        <a:t>Amine</a:t>
                      </a:r>
                      <a:endParaRPr lang="tr-TR" sz="1600" dirty="0">
                        <a:solidFill>
                          <a:srgbClr val="943634"/>
                        </a:solidFill>
                        <a:effectLst/>
                        <a:latin typeface="Calibri"/>
                        <a:ea typeface="Calibri"/>
                        <a:cs typeface="Times New Roman"/>
                      </a:endParaRPr>
                    </a:p>
                  </a:txBody>
                  <a:tcPr marL="68580" marR="68580" marT="0" marB="0"/>
                </a:tc>
                <a:tc>
                  <a:txBody>
                    <a:bodyPr/>
                    <a:lstStyle/>
                    <a:p>
                      <a:pPr>
                        <a:spcAft>
                          <a:spcPts val="0"/>
                        </a:spcAft>
                      </a:pPr>
                      <a:endParaRPr lang="tr-TR" sz="1200" dirty="0">
                        <a:effectLst/>
                      </a:endParaRPr>
                    </a:p>
                    <a:p>
                      <a:pPr>
                        <a:spcAft>
                          <a:spcPts val="0"/>
                        </a:spcAft>
                      </a:pPr>
                      <a:r>
                        <a:rPr lang="tr-TR" sz="1200" dirty="0">
                          <a:effectLst/>
                        </a:rPr>
                        <a:t>4-6</a:t>
                      </a:r>
                      <a:endParaRPr lang="tr-TR" sz="1600" dirty="0">
                        <a:solidFill>
                          <a:srgbClr val="943634"/>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80054">
                <a:tc>
                  <a:txBody>
                    <a:bodyPr/>
                    <a:lstStyle/>
                    <a:p>
                      <a:pPr>
                        <a:spcAft>
                          <a:spcPts val="0"/>
                        </a:spcAft>
                      </a:pPr>
                      <a:endParaRPr lang="tr-TR" sz="1200" dirty="0">
                        <a:effectLst/>
                      </a:endParaRPr>
                    </a:p>
                    <a:p>
                      <a:pPr>
                        <a:spcAft>
                          <a:spcPts val="0"/>
                        </a:spcAft>
                      </a:pPr>
                      <a:r>
                        <a:rPr lang="tr-TR" sz="1200" dirty="0" err="1">
                          <a:effectLst/>
                        </a:rPr>
                        <a:t>Abdulmuttalib</a:t>
                      </a:r>
                      <a:endParaRPr lang="tr-TR" sz="1600" dirty="0">
                        <a:solidFill>
                          <a:srgbClr val="943634"/>
                        </a:solidFill>
                        <a:effectLst/>
                        <a:latin typeface="Calibri"/>
                        <a:ea typeface="Calibri"/>
                        <a:cs typeface="Times New Roman"/>
                      </a:endParaRPr>
                    </a:p>
                  </a:txBody>
                  <a:tcPr marL="68580" marR="68580" marT="0" marB="0"/>
                </a:tc>
                <a:tc>
                  <a:txBody>
                    <a:bodyPr/>
                    <a:lstStyle/>
                    <a:p>
                      <a:pPr>
                        <a:spcAft>
                          <a:spcPts val="0"/>
                        </a:spcAft>
                      </a:pPr>
                      <a:endParaRPr lang="tr-TR" sz="1200" dirty="0">
                        <a:effectLst/>
                      </a:endParaRPr>
                    </a:p>
                    <a:p>
                      <a:pPr>
                        <a:spcAft>
                          <a:spcPts val="0"/>
                        </a:spcAft>
                      </a:pPr>
                      <a:r>
                        <a:rPr lang="tr-TR" sz="1200" dirty="0">
                          <a:effectLst/>
                        </a:rPr>
                        <a:t>6-8</a:t>
                      </a:r>
                      <a:endParaRPr lang="tr-TR" sz="1600" dirty="0">
                        <a:solidFill>
                          <a:srgbClr val="943634"/>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80054">
                <a:tc>
                  <a:txBody>
                    <a:bodyPr/>
                    <a:lstStyle/>
                    <a:p>
                      <a:pPr>
                        <a:spcAft>
                          <a:spcPts val="0"/>
                        </a:spcAft>
                      </a:pPr>
                      <a:endParaRPr lang="tr-TR" sz="1200" dirty="0">
                        <a:effectLst/>
                      </a:endParaRPr>
                    </a:p>
                    <a:p>
                      <a:pPr>
                        <a:spcAft>
                          <a:spcPts val="0"/>
                        </a:spcAft>
                      </a:pPr>
                      <a:r>
                        <a:rPr lang="tr-TR" sz="1200" dirty="0">
                          <a:effectLst/>
                        </a:rPr>
                        <a:t>Ebu Talip </a:t>
                      </a:r>
                      <a:endParaRPr lang="tr-TR" sz="1600" dirty="0">
                        <a:solidFill>
                          <a:srgbClr val="943634"/>
                        </a:solidFill>
                        <a:effectLst/>
                        <a:latin typeface="Calibri"/>
                        <a:ea typeface="Calibri"/>
                        <a:cs typeface="Times New Roman"/>
                      </a:endParaRPr>
                    </a:p>
                  </a:txBody>
                  <a:tcPr marL="68580" marR="68580" marT="0" marB="0"/>
                </a:tc>
                <a:tc>
                  <a:txBody>
                    <a:bodyPr/>
                    <a:lstStyle/>
                    <a:p>
                      <a:pPr>
                        <a:spcAft>
                          <a:spcPts val="0"/>
                        </a:spcAft>
                      </a:pPr>
                      <a:endParaRPr lang="tr-TR" sz="1200" dirty="0">
                        <a:effectLst/>
                      </a:endParaRPr>
                    </a:p>
                    <a:p>
                      <a:pPr>
                        <a:spcAft>
                          <a:spcPts val="0"/>
                        </a:spcAft>
                      </a:pPr>
                      <a:r>
                        <a:rPr lang="tr-TR" sz="1200" dirty="0">
                          <a:effectLst/>
                        </a:rPr>
                        <a:t>8-50</a:t>
                      </a:r>
                      <a:endParaRPr lang="tr-TR" sz="1600" dirty="0">
                        <a:solidFill>
                          <a:srgbClr val="943634"/>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3" name="AutoShape 1"/>
          <p:cNvSpPr>
            <a:spLocks noChangeShapeType="1"/>
          </p:cNvSpPr>
          <p:nvPr/>
        </p:nvSpPr>
        <p:spPr bwMode="auto">
          <a:xfrm flipH="1">
            <a:off x="4348163" y="3435350"/>
            <a:ext cx="7937" cy="8683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53746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836712"/>
            <a:ext cx="6840760" cy="4524315"/>
          </a:xfrm>
          <a:prstGeom prst="rect">
            <a:avLst/>
          </a:prstGeom>
        </p:spPr>
        <p:txBody>
          <a:bodyPr wrap="square">
            <a:spAutoFit/>
          </a:bodyPr>
          <a:lstStyle/>
          <a:p>
            <a:pPr lvl="0" algn="ctr"/>
            <a:r>
              <a:rPr lang="tr-TR" b="1" dirty="0">
                <a:solidFill>
                  <a:srgbClr val="FF0000"/>
                </a:solidFill>
              </a:rPr>
              <a:t>ŞAM’A YOLCULUK</a:t>
            </a:r>
          </a:p>
          <a:p>
            <a:pPr lvl="0"/>
            <a:endParaRPr lang="tr-TR" dirty="0"/>
          </a:p>
          <a:p>
            <a:pPr marL="285750" lvl="0" indent="-285750">
              <a:buFont typeface="Arial" panose="020B0604020202020204" pitchFamily="34" charset="0"/>
              <a:buChar char="•"/>
            </a:pPr>
            <a:r>
              <a:rPr lang="tr-TR" dirty="0"/>
              <a:t>Peygamberimiz amcası ile birlikte </a:t>
            </a:r>
            <a:r>
              <a:rPr lang="tr-TR" dirty="0" err="1"/>
              <a:t>Busra’ya</a:t>
            </a:r>
            <a:r>
              <a:rPr lang="tr-TR" dirty="0"/>
              <a:t> gittiler. </a:t>
            </a:r>
            <a:r>
              <a:rPr lang="tr-TR" dirty="0" err="1"/>
              <a:t>Busra’da</a:t>
            </a:r>
            <a:r>
              <a:rPr lang="tr-TR" dirty="0"/>
              <a:t> </a:t>
            </a:r>
            <a:r>
              <a:rPr lang="tr-TR" b="1" dirty="0" err="1"/>
              <a:t>Bahira</a:t>
            </a:r>
            <a:r>
              <a:rPr lang="tr-TR" dirty="0"/>
              <a:t> adındaki meşhur rahip bir süre Mekkelilerin kervanını seyrettikten sonra onları yemeğe davet etti.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Mekkeliler daha önce buraya defalarca gelip konaklamalarına rağmen manastırdan hiç davet almadıkları için biraz şaşırsalar da davete icabet ettiler.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Misafirleri dikkatlice izleyen rahip, Hz. Muhammed (</a:t>
            </a:r>
            <a:r>
              <a:rPr lang="tr-TR" dirty="0" err="1"/>
              <a:t>s.a.v</a:t>
            </a:r>
            <a:r>
              <a:rPr lang="tr-TR" dirty="0"/>
              <a:t>.) ile yakından ilgilendi. Daha sonra amcasına, “Kardeşinin oğlunu Şam’a götürme! Yahudiler ona zarar verebilirler...” dedi.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Endişelenen Ebu </a:t>
            </a:r>
            <a:r>
              <a:rPr lang="tr-TR" dirty="0" err="1"/>
              <a:t>Talib</a:t>
            </a:r>
            <a:r>
              <a:rPr lang="tr-TR" dirty="0"/>
              <a:t>, mallarını </a:t>
            </a:r>
            <a:r>
              <a:rPr lang="tr-TR" dirty="0" err="1"/>
              <a:t>Busra’da</a:t>
            </a:r>
            <a:r>
              <a:rPr lang="tr-TR" dirty="0"/>
              <a:t> satıp Şam’a gitmeden yeğeniyle birlikte Mekke’ye döndü.</a:t>
            </a:r>
          </a:p>
        </p:txBody>
      </p:sp>
    </p:spTree>
    <p:extLst>
      <p:ext uri="{BB962C8B-B14F-4D97-AF65-F5344CB8AC3E}">
        <p14:creationId xmlns:p14="http://schemas.microsoft.com/office/powerpoint/2010/main" val="3040972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612845"/>
            <a:ext cx="6336704" cy="5909310"/>
          </a:xfrm>
          <a:prstGeom prst="rect">
            <a:avLst/>
          </a:prstGeom>
        </p:spPr>
        <p:txBody>
          <a:bodyPr wrap="square">
            <a:spAutoFit/>
          </a:bodyPr>
          <a:lstStyle/>
          <a:p>
            <a:r>
              <a:rPr lang="tr-TR" b="1" dirty="0">
                <a:solidFill>
                  <a:srgbClr val="FF0000"/>
                </a:solidFill>
              </a:rPr>
              <a:t>	</a:t>
            </a:r>
          </a:p>
          <a:p>
            <a:r>
              <a:rPr lang="tr-TR" b="1" dirty="0">
                <a:solidFill>
                  <a:srgbClr val="FF0000"/>
                </a:solidFill>
              </a:rPr>
              <a:t>	PEYGAMBERİMİZİN HİLFÜ’L-FUDÛL’A KATILMASI</a:t>
            </a:r>
            <a:endParaRPr lang="tr-TR" dirty="0">
              <a:solidFill>
                <a:srgbClr val="FF0000"/>
              </a:solidFill>
            </a:endParaRPr>
          </a:p>
          <a:p>
            <a:pPr lvl="0"/>
            <a:endParaRPr lang="tr-TR" dirty="0"/>
          </a:p>
          <a:p>
            <a:pPr marL="285750" lvl="0" indent="-285750">
              <a:buFont typeface="Arial" panose="020B0604020202020204" pitchFamily="34" charset="0"/>
              <a:buChar char="•"/>
            </a:pPr>
            <a:r>
              <a:rPr lang="tr-TR" dirty="0"/>
              <a:t>Yemen’den gelen bir tüccar getirdiği ürünleri </a:t>
            </a:r>
            <a:r>
              <a:rPr lang="tr-TR" b="1" dirty="0" err="1"/>
              <a:t>Âs</a:t>
            </a:r>
            <a:r>
              <a:rPr lang="tr-TR" b="1" dirty="0"/>
              <a:t> b. </a:t>
            </a:r>
            <a:r>
              <a:rPr lang="tr-TR" b="1" dirty="0" err="1"/>
              <a:t>Vâil</a:t>
            </a:r>
            <a:r>
              <a:rPr lang="tr-TR" dirty="0" err="1"/>
              <a:t>’e</a:t>
            </a:r>
            <a:r>
              <a:rPr lang="tr-TR" dirty="0"/>
              <a:t> satmış ancak parasını alamamıştı. Borcunu inkâr eden </a:t>
            </a:r>
            <a:r>
              <a:rPr lang="tr-TR" dirty="0" err="1"/>
              <a:t>Âs</a:t>
            </a:r>
            <a:r>
              <a:rPr lang="tr-TR" dirty="0"/>
              <a:t> b. </a:t>
            </a:r>
            <a:r>
              <a:rPr lang="tr-TR" dirty="0" err="1"/>
              <a:t>Vâil</a:t>
            </a:r>
            <a:r>
              <a:rPr lang="tr-TR" dirty="0"/>
              <a:t>, Mekke’nin nüfuzlu kişilerinden biriydi. Ertesi gün tüccar, insanların Kâbe’nin etrafında toplandıkları sırada yüksek sesle dokunaklı bir konuşma yaptı.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Hz. Peygamber’in amcası </a:t>
            </a:r>
            <a:r>
              <a:rPr lang="tr-TR" dirty="0" err="1"/>
              <a:t>Zübeyr</a:t>
            </a:r>
            <a:r>
              <a:rPr lang="tr-TR" dirty="0"/>
              <a:t> b. </a:t>
            </a:r>
            <a:r>
              <a:rPr lang="tr-TR" dirty="0" err="1"/>
              <a:t>Abdülmuttalib</a:t>
            </a:r>
            <a:r>
              <a:rPr lang="tr-TR" dirty="0"/>
              <a:t> başta olmak üzere bazı Mekkeliler harekete geçti.</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Hz. Muhammed(</a:t>
            </a:r>
            <a:r>
              <a:rPr lang="tr-TR" dirty="0" err="1"/>
              <a:t>s.a.v</a:t>
            </a:r>
            <a:r>
              <a:rPr lang="tr-TR" dirty="0"/>
              <a:t>.); </a:t>
            </a:r>
            <a:r>
              <a:rPr lang="tr-TR" dirty="0" err="1"/>
              <a:t>Muttaliboğulları</a:t>
            </a:r>
            <a:r>
              <a:rPr lang="tr-TR" dirty="0"/>
              <a:t>, </a:t>
            </a:r>
            <a:r>
              <a:rPr lang="tr-TR" dirty="0" err="1"/>
              <a:t>Zühreoğulları</a:t>
            </a:r>
            <a:r>
              <a:rPr lang="tr-TR" dirty="0"/>
              <a:t>, </a:t>
            </a:r>
            <a:r>
              <a:rPr lang="tr-TR" dirty="0" err="1"/>
              <a:t>Teymoğulları</a:t>
            </a:r>
            <a:r>
              <a:rPr lang="tr-TR" dirty="0"/>
              <a:t> ve </a:t>
            </a:r>
            <a:r>
              <a:rPr lang="tr-TR" dirty="0" err="1"/>
              <a:t>Esedoğullarının</a:t>
            </a:r>
            <a:r>
              <a:rPr lang="tr-TR" dirty="0"/>
              <a:t> temsil edildiği toplantıya </a:t>
            </a:r>
            <a:r>
              <a:rPr lang="tr-TR" dirty="0" err="1"/>
              <a:t>Hâşimoğullarını</a:t>
            </a:r>
            <a:r>
              <a:rPr lang="tr-TR" dirty="0"/>
              <a:t> temsilen amcası ile birlikte katıldı.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Sonra </a:t>
            </a:r>
            <a:r>
              <a:rPr lang="tr-TR" dirty="0" err="1"/>
              <a:t>Âs</a:t>
            </a:r>
            <a:r>
              <a:rPr lang="tr-TR" dirty="0"/>
              <a:t> b. </a:t>
            </a:r>
            <a:r>
              <a:rPr lang="tr-TR" dirty="0" err="1"/>
              <a:t>Vâil’e</a:t>
            </a:r>
            <a:r>
              <a:rPr lang="tr-TR" dirty="0"/>
              <a:t> giderek tacirin sattığı malın karşılığını kendisinden alıp sahibine iade ettiler.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Kureyşliler</a:t>
            </a:r>
            <a:r>
              <a:rPr lang="tr-TR" dirty="0"/>
              <a:t>, bu antlaşmaya bir fazilet yemini olarak </a:t>
            </a:r>
            <a:r>
              <a:rPr lang="tr-TR" b="1" dirty="0" err="1"/>
              <a:t>Hilfü’l-fudûl</a:t>
            </a:r>
            <a:r>
              <a:rPr lang="tr-TR" dirty="0"/>
              <a:t> ismini verdi.</a:t>
            </a:r>
          </a:p>
        </p:txBody>
      </p:sp>
    </p:spTree>
    <p:extLst>
      <p:ext uri="{BB962C8B-B14F-4D97-AF65-F5344CB8AC3E}">
        <p14:creationId xmlns:p14="http://schemas.microsoft.com/office/powerpoint/2010/main" val="2708525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5656" y="1268760"/>
            <a:ext cx="6408712" cy="4247317"/>
          </a:xfrm>
          <a:prstGeom prst="rect">
            <a:avLst/>
          </a:prstGeom>
        </p:spPr>
        <p:txBody>
          <a:bodyPr wrap="square">
            <a:spAutoFit/>
          </a:bodyPr>
          <a:lstStyle/>
          <a:p>
            <a:pPr lvl="0" algn="ctr"/>
            <a:r>
              <a:rPr lang="tr-TR" b="1" dirty="0">
                <a:solidFill>
                  <a:srgbClr val="FF0000"/>
                </a:solidFill>
              </a:rPr>
              <a:t>PEYGAMBERİMİZİN HZ HATİCE İLE EVLİLİĞİ</a:t>
            </a:r>
          </a:p>
          <a:p>
            <a:pPr lvl="0"/>
            <a:endParaRPr lang="tr-TR" dirty="0"/>
          </a:p>
          <a:p>
            <a:pPr marL="285750" lvl="0" indent="-285750">
              <a:buFont typeface="Arial" panose="020B0604020202020204" pitchFamily="34" charset="0"/>
              <a:buChar char="•"/>
            </a:pPr>
            <a:r>
              <a:rPr lang="tr-TR" dirty="0"/>
              <a:t>Hz. Hatice’ye Cahiliye Dönemi’nde iffetinden dolayı “</a:t>
            </a:r>
            <a:r>
              <a:rPr lang="tr-TR" b="1" dirty="0"/>
              <a:t>Tâhire</a:t>
            </a:r>
            <a:r>
              <a:rPr lang="tr-TR" dirty="0"/>
              <a:t>”, ticaretle meşgul olmasından dolayı da “</a:t>
            </a:r>
            <a:r>
              <a:rPr lang="tr-TR" b="1" dirty="0"/>
              <a:t>Tacire</a:t>
            </a:r>
            <a:r>
              <a:rPr lang="tr-TR" dirty="0"/>
              <a:t>” denilirdi.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Hz. Hatice, Hz. Muhammed’i(</a:t>
            </a:r>
            <a:r>
              <a:rPr lang="tr-TR" dirty="0" err="1"/>
              <a:t>s.a.v</a:t>
            </a:r>
            <a:r>
              <a:rPr lang="tr-TR" dirty="0"/>
              <a:t>.) yanında yardımcısı </a:t>
            </a:r>
            <a:r>
              <a:rPr lang="tr-TR" b="1" dirty="0" err="1"/>
              <a:t>Meysere</a:t>
            </a:r>
            <a:r>
              <a:rPr lang="tr-TR" dirty="0" err="1"/>
              <a:t>’yi</a:t>
            </a:r>
            <a:r>
              <a:rPr lang="tr-TR" dirty="0"/>
              <a:t> görevlendirdi.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Yolculukları boyunca kendisini gözlemleme imkânı bulan </a:t>
            </a:r>
            <a:r>
              <a:rPr lang="tr-TR" dirty="0" err="1"/>
              <a:t>Meysere</a:t>
            </a:r>
            <a:r>
              <a:rPr lang="tr-TR" dirty="0"/>
              <a:t>, olumlu </a:t>
            </a:r>
            <a:r>
              <a:rPr lang="tr-TR" dirty="0" err="1"/>
              <a:t>intibayı</a:t>
            </a:r>
            <a:r>
              <a:rPr lang="tr-TR" dirty="0"/>
              <a:t> Hz. Hatice ile paylaştı. Bu süreçten sonra Hz. Hatice Hz. Peygamber’le evlenmeyi istemişti.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Hz. Hatice, </a:t>
            </a:r>
            <a:r>
              <a:rPr lang="tr-TR" b="1" dirty="0" err="1"/>
              <a:t>Nefîse</a:t>
            </a:r>
            <a:r>
              <a:rPr lang="tr-TR" b="1" dirty="0"/>
              <a:t> </a:t>
            </a:r>
            <a:r>
              <a:rPr lang="tr-TR" b="1" dirty="0" err="1"/>
              <a:t>bnt</a:t>
            </a:r>
            <a:r>
              <a:rPr lang="tr-TR" b="1" dirty="0"/>
              <a:t>. </a:t>
            </a:r>
            <a:r>
              <a:rPr lang="tr-TR" b="1" dirty="0" err="1"/>
              <a:t>Münye</a:t>
            </a:r>
            <a:r>
              <a:rPr lang="tr-TR" b="1" dirty="0"/>
              <a:t> </a:t>
            </a:r>
            <a:r>
              <a:rPr lang="tr-TR" dirty="0"/>
              <a:t>aracılığıyla Hz. Muhammed’e(</a:t>
            </a:r>
            <a:r>
              <a:rPr lang="tr-TR" dirty="0" err="1"/>
              <a:t>s.a.v</a:t>
            </a:r>
            <a:r>
              <a:rPr lang="tr-TR" dirty="0"/>
              <a:t>.) evlilik teklif etti. </a:t>
            </a:r>
          </a:p>
          <a:p>
            <a:pPr marL="285750" lvl="0" indent="-285750">
              <a:buFont typeface="Arial" panose="020B0604020202020204" pitchFamily="34" charset="0"/>
              <a:buChar char="•"/>
            </a:pPr>
            <a:endParaRPr lang="tr-TR" dirty="0"/>
          </a:p>
        </p:txBody>
      </p:sp>
    </p:spTree>
    <p:extLst>
      <p:ext uri="{BB962C8B-B14F-4D97-AF65-F5344CB8AC3E}">
        <p14:creationId xmlns:p14="http://schemas.microsoft.com/office/powerpoint/2010/main" val="9032602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7664" y="1028343"/>
            <a:ext cx="6120680" cy="3970318"/>
          </a:xfrm>
          <a:prstGeom prst="rect">
            <a:avLst/>
          </a:prstGeom>
        </p:spPr>
        <p:txBody>
          <a:bodyPr wrap="square">
            <a:spAutoFit/>
          </a:bodyPr>
          <a:lstStyle/>
          <a:p>
            <a:pPr algn="ctr"/>
            <a:r>
              <a:rPr lang="tr-TR" b="1" dirty="0">
                <a:solidFill>
                  <a:srgbClr val="FF0000"/>
                </a:solidFill>
              </a:rPr>
              <a:t>PEYGAMBERİMİZİN HZ HATİCE İLE EVLİLİĞİ</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Peygamberimizin Hz Hatice ile olan evliliğinden Kasım, Abdullah, Fatıma, </a:t>
            </a:r>
            <a:r>
              <a:rPr lang="tr-TR" dirty="0" err="1"/>
              <a:t>Rukiyye</a:t>
            </a:r>
            <a:r>
              <a:rPr lang="tr-TR" dirty="0"/>
              <a:t>, </a:t>
            </a:r>
            <a:r>
              <a:rPr lang="tr-TR" dirty="0" err="1"/>
              <a:t>Ümmü</a:t>
            </a:r>
            <a:r>
              <a:rPr lang="tr-TR" dirty="0"/>
              <a:t> Gülsüm ve </a:t>
            </a:r>
            <a:r>
              <a:rPr lang="tr-TR" dirty="0" err="1"/>
              <a:t>Zeyneb</a:t>
            </a:r>
            <a:r>
              <a:rPr lang="tr-TR" dirty="0"/>
              <a:t> adında 6 çocuğu olmuştur.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b="1" dirty="0"/>
              <a:t>Hz. Fatıma </a:t>
            </a:r>
            <a:r>
              <a:rPr lang="tr-TR" dirty="0"/>
              <a:t>hariç hepsi peygamberimizin vefatından önce vefat etmişlerdir.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Peygamberimizin ilk çocuğu Kasım olduğundan dolayı peygamberimizin künyesi </a:t>
            </a:r>
            <a:r>
              <a:rPr lang="tr-TR" b="1" dirty="0" err="1"/>
              <a:t>Ebu’l</a:t>
            </a:r>
            <a:r>
              <a:rPr lang="tr-TR" b="1" dirty="0"/>
              <a:t> Kasım</a:t>
            </a:r>
            <a:r>
              <a:rPr lang="tr-TR" dirty="0"/>
              <a:t>’dır.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Peygamberimiz Ebu </a:t>
            </a:r>
            <a:r>
              <a:rPr lang="tr-TR" dirty="0" err="1"/>
              <a:t>Talib’in</a:t>
            </a:r>
            <a:r>
              <a:rPr lang="tr-TR" dirty="0"/>
              <a:t> maddi sıkıntılarını azaltmak için </a:t>
            </a:r>
            <a:r>
              <a:rPr lang="tr-TR" b="1" dirty="0"/>
              <a:t>Hz Ali</a:t>
            </a:r>
            <a:r>
              <a:rPr lang="tr-TR" dirty="0"/>
              <a:t>’yi yanına alarak bakımını üstlenmiştir.</a:t>
            </a:r>
          </a:p>
        </p:txBody>
      </p:sp>
    </p:spTree>
    <p:extLst>
      <p:ext uri="{BB962C8B-B14F-4D97-AF65-F5344CB8AC3E}">
        <p14:creationId xmlns:p14="http://schemas.microsoft.com/office/powerpoint/2010/main" val="29442795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7557818"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8671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476672"/>
            <a:ext cx="6912768" cy="5632311"/>
          </a:xfrm>
          <a:prstGeom prst="rect">
            <a:avLst/>
          </a:prstGeom>
        </p:spPr>
        <p:txBody>
          <a:bodyPr wrap="square">
            <a:spAutoFit/>
          </a:bodyPr>
          <a:lstStyle/>
          <a:p>
            <a:pPr algn="ctr"/>
            <a:r>
              <a:rPr lang="tr-TR" b="1" dirty="0">
                <a:solidFill>
                  <a:srgbClr val="FF0000"/>
                </a:solidFill>
              </a:rPr>
              <a:t>KÂBE HAKEMLİĞİ</a:t>
            </a:r>
            <a:endParaRPr lang="tr-TR" dirty="0">
              <a:solidFill>
                <a:srgbClr val="FF0000"/>
              </a:solidFill>
            </a:endParaRPr>
          </a:p>
          <a:p>
            <a:r>
              <a:rPr lang="tr-TR" b="1" dirty="0"/>
              <a:t> </a:t>
            </a:r>
            <a:endParaRPr lang="tr-TR" dirty="0"/>
          </a:p>
          <a:p>
            <a:pPr marL="285750" lvl="0" indent="-285750">
              <a:buFont typeface="Arial" panose="020B0604020202020204" pitchFamily="34" charset="0"/>
              <a:buChar char="•"/>
            </a:pPr>
            <a:r>
              <a:rPr lang="tr-TR" dirty="0"/>
              <a:t>Peygamberimiz 35 yaşında iken Mekkeliler Kâbe’yi onarmak için çalışmalar yaptılar. Kâbe tamir edildikten sonra sıra </a:t>
            </a:r>
            <a:r>
              <a:rPr lang="tr-TR" b="1" dirty="0" err="1"/>
              <a:t>Hacer’ül</a:t>
            </a:r>
            <a:r>
              <a:rPr lang="tr-TR" b="1" dirty="0"/>
              <a:t> Esved</a:t>
            </a:r>
            <a:r>
              <a:rPr lang="tr-TR" dirty="0"/>
              <a:t> taşını koymaya gelince Arap kabilelerinin bir kısmı kendilerinin daha şerefli olduğunu iddia ederek onu yerine koymanın kendi hakları olduğunu savununca aralarında tartışma kaçınılmaz oldu.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Bu tartışma savaşa dönüşecekken Ebu </a:t>
            </a:r>
            <a:r>
              <a:rPr lang="tr-TR" dirty="0" err="1"/>
              <a:t>Ümeyye</a:t>
            </a:r>
            <a:r>
              <a:rPr lang="tr-TR" dirty="0"/>
              <a:t> b. </a:t>
            </a:r>
            <a:r>
              <a:rPr lang="tr-TR" dirty="0" err="1"/>
              <a:t>Muğire</a:t>
            </a:r>
            <a:r>
              <a:rPr lang="tr-TR" dirty="0"/>
              <a:t> kapıdan ilk giren kişinin kimin daha şerefli olduğuna karar vermesi teklifini sununca tüm kabileler kabul etti. Kapıdan Peygamberimizin geldiğini gören tüm kabileler </a:t>
            </a:r>
            <a:r>
              <a:rPr lang="tr-TR" b="1" dirty="0"/>
              <a:t>‘işte el-Emin’</a:t>
            </a:r>
            <a:r>
              <a:rPr lang="tr-TR" dirty="0"/>
              <a:t> diyerek sevindiler.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Hz. Muhammed(</a:t>
            </a:r>
            <a:r>
              <a:rPr lang="tr-TR" dirty="0" err="1"/>
              <a:t>s.a.v</a:t>
            </a:r>
            <a:r>
              <a:rPr lang="tr-TR" dirty="0"/>
              <a:t>.) bunun üzerine hırkasını çıkarıp yere serdi. </a:t>
            </a:r>
            <a:r>
              <a:rPr lang="tr-TR" dirty="0" err="1"/>
              <a:t>Hacerülesved’i</a:t>
            </a:r>
            <a:r>
              <a:rPr lang="tr-TR" dirty="0"/>
              <a:t> kendi eliyle onun içine koydu. Sonra her kabileden bir kişinin örtüyü tutarak kaldırmalarını istedi.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Yerleştirileceği yerin hizasına gelince Hz. Peygamber, </a:t>
            </a:r>
            <a:r>
              <a:rPr lang="tr-TR" dirty="0" err="1"/>
              <a:t>Hacerülesved’i</a:t>
            </a:r>
            <a:r>
              <a:rPr lang="tr-TR" dirty="0"/>
              <a:t> elleriyle yerine yerleştirdi. Bu şekilde Kâbe’nin inşası da kaldığı yerden devam etti.</a:t>
            </a:r>
          </a:p>
        </p:txBody>
      </p:sp>
    </p:spTree>
    <p:extLst>
      <p:ext uri="{BB962C8B-B14F-4D97-AF65-F5344CB8AC3E}">
        <p14:creationId xmlns:p14="http://schemas.microsoft.com/office/powerpoint/2010/main" val="269891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1484784"/>
            <a:ext cx="6552728" cy="3693319"/>
          </a:xfrm>
          <a:prstGeom prst="rect">
            <a:avLst/>
          </a:prstGeom>
        </p:spPr>
        <p:txBody>
          <a:bodyPr wrap="square">
            <a:spAutoFit/>
          </a:bodyPr>
          <a:lstStyle/>
          <a:p>
            <a:pPr lvl="0" algn="ctr"/>
            <a:r>
              <a:rPr lang="tr-TR" b="1" dirty="0">
                <a:solidFill>
                  <a:srgbClr val="FF0000"/>
                </a:solidFill>
              </a:rPr>
              <a:t>MAİNLİLER</a:t>
            </a:r>
          </a:p>
          <a:p>
            <a:pPr lvl="0"/>
            <a:endParaRPr lang="tr-TR" dirty="0"/>
          </a:p>
          <a:p>
            <a:pPr marL="285750" lvl="0" indent="-285750">
              <a:buFont typeface="Arial" panose="020B0604020202020204" pitchFamily="34" charset="0"/>
              <a:buChar char="•"/>
            </a:pPr>
            <a:r>
              <a:rPr lang="tr-TR" dirty="0"/>
              <a:t>Bu devletin </a:t>
            </a:r>
            <a:r>
              <a:rPr lang="tr-TR" b="1" dirty="0"/>
              <a:t>Yemen</a:t>
            </a:r>
            <a:r>
              <a:rPr lang="tr-TR" dirty="0"/>
              <a:t>’de MÖ 1400 ile 650 yılları arasında hüküm sürmüş oldukları kabul edilir.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err="1"/>
              <a:t>San’a’nın</a:t>
            </a:r>
            <a:r>
              <a:rPr lang="tr-TR" dirty="0"/>
              <a:t> doğusundaki </a:t>
            </a:r>
            <a:r>
              <a:rPr lang="tr-TR" b="1" dirty="0"/>
              <a:t>Main</a:t>
            </a:r>
            <a:r>
              <a:rPr lang="tr-TR" dirty="0"/>
              <a:t> şehrini kendilerine </a:t>
            </a:r>
            <a:r>
              <a:rPr lang="tr-TR" b="1" dirty="0"/>
              <a:t>merkez</a:t>
            </a:r>
            <a:r>
              <a:rPr lang="tr-TR" dirty="0"/>
              <a:t> yapmışlardır.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Bu devlet, </a:t>
            </a:r>
            <a:r>
              <a:rPr lang="tr-TR" b="1" dirty="0"/>
              <a:t>ticaretle</a:t>
            </a:r>
            <a:r>
              <a:rPr lang="tr-TR" dirty="0"/>
              <a:t> uğraşmıştır.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Güney bölümündeki </a:t>
            </a:r>
            <a:r>
              <a:rPr lang="tr-TR" i="1" dirty="0"/>
              <a:t>en </a:t>
            </a:r>
            <a:r>
              <a:rPr lang="tr-TR" b="1" i="1" dirty="0"/>
              <a:t>eski</a:t>
            </a:r>
            <a:r>
              <a:rPr lang="tr-TR" i="1" dirty="0"/>
              <a:t> devlettir</a:t>
            </a:r>
            <a:r>
              <a:rPr lang="tr-TR" dirty="0"/>
              <a:t>. </a:t>
            </a:r>
          </a:p>
          <a:p>
            <a:r>
              <a:rPr lang="tr-TR" dirty="0"/>
              <a:t> </a:t>
            </a:r>
          </a:p>
          <a:p>
            <a:r>
              <a:rPr lang="tr-TR" dirty="0"/>
              <a:t> </a:t>
            </a:r>
          </a:p>
        </p:txBody>
      </p:sp>
    </p:spTree>
    <p:extLst>
      <p:ext uri="{BB962C8B-B14F-4D97-AF65-F5344CB8AC3E}">
        <p14:creationId xmlns:p14="http://schemas.microsoft.com/office/powerpoint/2010/main" val="2061965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5696" y="692696"/>
            <a:ext cx="5760640" cy="4524315"/>
          </a:xfrm>
          <a:prstGeom prst="rect">
            <a:avLst/>
          </a:prstGeom>
        </p:spPr>
        <p:txBody>
          <a:bodyPr wrap="square">
            <a:spAutoFit/>
          </a:bodyPr>
          <a:lstStyle/>
          <a:p>
            <a:endParaRPr lang="tr-TR" dirty="0"/>
          </a:p>
          <a:p>
            <a:r>
              <a:rPr lang="tr-TR" dirty="0"/>
              <a:t> </a:t>
            </a:r>
          </a:p>
          <a:p>
            <a:pPr lvl="0" algn="ctr"/>
            <a:r>
              <a:rPr lang="tr-TR" b="1" dirty="0">
                <a:solidFill>
                  <a:srgbClr val="FF0000"/>
                </a:solidFill>
              </a:rPr>
              <a:t>SEBELİLER</a:t>
            </a:r>
          </a:p>
          <a:p>
            <a:pPr lvl="0"/>
            <a:endParaRPr lang="tr-TR" dirty="0"/>
          </a:p>
          <a:p>
            <a:pPr marL="285750" lvl="0" indent="-285750">
              <a:buFont typeface="Arial" panose="020B0604020202020204" pitchFamily="34" charset="0"/>
              <a:buChar char="•"/>
            </a:pPr>
            <a:r>
              <a:rPr lang="tr-TR" dirty="0"/>
              <a:t>Merkezi </a:t>
            </a:r>
            <a:r>
              <a:rPr lang="tr-TR" b="1" dirty="0" err="1"/>
              <a:t>Me’rib</a:t>
            </a:r>
            <a:r>
              <a:rPr lang="tr-TR" dirty="0"/>
              <a:t> şehridir.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Main Devleti’nden sonra kurulmuştur.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Ticaretin yanında tarıma önem vermiş ve bu amaçla bazı </a:t>
            </a:r>
            <a:r>
              <a:rPr lang="tr-TR" b="1" dirty="0"/>
              <a:t>su </a:t>
            </a:r>
            <a:r>
              <a:rPr lang="tr-TR" b="1" dirty="0" err="1"/>
              <a:t>bendleri</a:t>
            </a:r>
            <a:r>
              <a:rPr lang="tr-TR" dirty="0"/>
              <a:t> inşa etmişlerdir.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Bunların en meşhuru </a:t>
            </a:r>
            <a:r>
              <a:rPr lang="tr-TR" b="1" dirty="0" err="1"/>
              <a:t>Me’rib</a:t>
            </a:r>
            <a:r>
              <a:rPr lang="tr-TR" b="1" dirty="0"/>
              <a:t> Seddi</a:t>
            </a:r>
            <a:r>
              <a:rPr lang="tr-TR" dirty="0"/>
              <a:t>’dir. (</a:t>
            </a:r>
            <a:r>
              <a:rPr lang="tr-TR" dirty="0" err="1"/>
              <a:t>Sebe</a:t>
            </a:r>
            <a:r>
              <a:rPr lang="tr-TR" dirty="0"/>
              <a:t> Seddi, Arim Seddi olarak da bilinir.)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b="1" dirty="0"/>
              <a:t>Himyerîler</a:t>
            </a:r>
            <a:r>
              <a:rPr lang="tr-TR" dirty="0"/>
              <a:t> tarafından yıkılmıştır.</a:t>
            </a:r>
          </a:p>
          <a:p>
            <a:r>
              <a:rPr lang="tr-TR" dirty="0"/>
              <a:t> </a:t>
            </a:r>
          </a:p>
        </p:txBody>
      </p:sp>
    </p:spTree>
    <p:extLst>
      <p:ext uri="{BB962C8B-B14F-4D97-AF65-F5344CB8AC3E}">
        <p14:creationId xmlns:p14="http://schemas.microsoft.com/office/powerpoint/2010/main" val="292587028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5044</TotalTime>
  <Words>3217</Words>
  <Application>Microsoft Office PowerPoint</Application>
  <PresentationFormat>Ekran Gösterisi (4:3)</PresentationFormat>
  <Paragraphs>516</Paragraphs>
  <Slides>79</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79</vt:i4>
      </vt:variant>
    </vt:vector>
  </HeadingPairs>
  <TitlesOfParts>
    <vt:vector size="82" baseType="lpstr">
      <vt:lpstr>Arial</vt:lpstr>
      <vt:lpstr>Calibri</vt:lpstr>
      <vt:lpstr>Ofis Teması</vt:lpstr>
      <vt:lpstr>SİYER DERS ANLATIMI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SİYER DERS ANLATIMI</dc:title>
  <dc:creator>ADEM</dc:creator>
  <cp:lastModifiedBy>adem Ç</cp:lastModifiedBy>
  <cp:revision>113</cp:revision>
  <dcterms:created xsi:type="dcterms:W3CDTF">2022-12-01T10:36:08Z</dcterms:created>
  <dcterms:modified xsi:type="dcterms:W3CDTF">2025-05-31T19:25:45Z</dcterms:modified>
</cp:coreProperties>
</file>