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6"/>
  </p:notesMasterIdLst>
  <p:sldIdLst>
    <p:sldId id="425" r:id="rId2"/>
    <p:sldId id="264" r:id="rId3"/>
    <p:sldId id="265" r:id="rId4"/>
    <p:sldId id="276" r:id="rId5"/>
    <p:sldId id="277" r:id="rId6"/>
    <p:sldId id="278" r:id="rId7"/>
    <p:sldId id="377" r:id="rId8"/>
    <p:sldId id="281" r:id="rId9"/>
    <p:sldId id="282" r:id="rId10"/>
    <p:sldId id="380" r:id="rId11"/>
    <p:sldId id="387" r:id="rId12"/>
    <p:sldId id="290" r:id="rId13"/>
    <p:sldId id="291" r:id="rId14"/>
    <p:sldId id="292" r:id="rId15"/>
    <p:sldId id="293" r:id="rId16"/>
    <p:sldId id="294" r:id="rId17"/>
    <p:sldId id="295" r:id="rId18"/>
    <p:sldId id="297" r:id="rId19"/>
    <p:sldId id="303" r:id="rId20"/>
    <p:sldId id="301" r:id="rId21"/>
    <p:sldId id="382" r:id="rId22"/>
    <p:sldId id="383" r:id="rId23"/>
    <p:sldId id="306" r:id="rId24"/>
    <p:sldId id="314" r:id="rId25"/>
    <p:sldId id="310" r:id="rId26"/>
    <p:sldId id="311" r:id="rId27"/>
    <p:sldId id="312" r:id="rId28"/>
    <p:sldId id="318" r:id="rId29"/>
    <p:sldId id="319" r:id="rId30"/>
    <p:sldId id="431" r:id="rId31"/>
    <p:sldId id="388" r:id="rId32"/>
    <p:sldId id="320" r:id="rId33"/>
    <p:sldId id="321" r:id="rId34"/>
    <p:sldId id="322" r:id="rId35"/>
    <p:sldId id="323" r:id="rId36"/>
    <p:sldId id="324" r:id="rId37"/>
    <p:sldId id="325" r:id="rId38"/>
    <p:sldId id="327" r:id="rId39"/>
    <p:sldId id="328" r:id="rId40"/>
    <p:sldId id="332" r:id="rId41"/>
    <p:sldId id="392" r:id="rId42"/>
    <p:sldId id="326" r:id="rId43"/>
    <p:sldId id="395" r:id="rId44"/>
    <p:sldId id="335" r:id="rId45"/>
    <p:sldId id="336" r:id="rId46"/>
    <p:sldId id="337" r:id="rId47"/>
    <p:sldId id="407" r:id="rId48"/>
    <p:sldId id="338" r:id="rId49"/>
    <p:sldId id="339" r:id="rId50"/>
    <p:sldId id="340" r:id="rId51"/>
    <p:sldId id="341" r:id="rId52"/>
    <p:sldId id="342" r:id="rId53"/>
    <p:sldId id="399" r:id="rId54"/>
    <p:sldId id="345" r:id="rId55"/>
    <p:sldId id="346" r:id="rId56"/>
    <p:sldId id="347" r:id="rId57"/>
    <p:sldId id="348" r:id="rId58"/>
    <p:sldId id="352" r:id="rId59"/>
    <p:sldId id="353" r:id="rId60"/>
    <p:sldId id="354" r:id="rId61"/>
    <p:sldId id="355" r:id="rId62"/>
    <p:sldId id="356" r:id="rId63"/>
    <p:sldId id="408" r:id="rId64"/>
    <p:sldId id="360" r:id="rId65"/>
    <p:sldId id="361" r:id="rId66"/>
    <p:sldId id="362" r:id="rId67"/>
    <p:sldId id="363" r:id="rId68"/>
    <p:sldId id="364" r:id="rId69"/>
    <p:sldId id="401" r:id="rId70"/>
    <p:sldId id="365" r:id="rId71"/>
    <p:sldId id="366" r:id="rId72"/>
    <p:sldId id="368" r:id="rId73"/>
    <p:sldId id="404" r:id="rId74"/>
    <p:sldId id="409" r:id="rId7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6D9F66E-5EB9-4882-86FB-DCBF35E3C3E4}" styleName="Orta Stil 4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474"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411E0D-3E1C-44A9-86E7-CDB9D7EF459F}" type="datetimeFigureOut">
              <a:rPr lang="tr-TR" smtClean="0"/>
              <a:t>5.06.2025</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904432-2EBA-40A5-99FE-C60E334E89C0}" type="slidenum">
              <a:rPr lang="tr-TR" smtClean="0"/>
              <a:t>‹#›</a:t>
            </a:fld>
            <a:endParaRPr lang="tr-TR"/>
          </a:p>
        </p:txBody>
      </p:sp>
    </p:spTree>
    <p:extLst>
      <p:ext uri="{BB962C8B-B14F-4D97-AF65-F5344CB8AC3E}">
        <p14:creationId xmlns:p14="http://schemas.microsoft.com/office/powerpoint/2010/main" val="41552174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5.06.2025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5.06.2025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5.06.2025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5.06.2025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5.06.2025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5.06.2025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5.06.2025</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5.06.2025</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5.06.2025</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5.06.2025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5.06.2025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5.06.2025</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1268760"/>
            <a:ext cx="7772400" cy="1470025"/>
          </a:xfrm>
        </p:spPr>
        <p:txBody>
          <a:bodyPr/>
          <a:lstStyle/>
          <a:p>
            <a:pPr algn="l"/>
            <a:r>
              <a:rPr lang="tr-TR" b="1" dirty="0">
                <a:solidFill>
                  <a:srgbClr val="7030A0"/>
                </a:solidFill>
              </a:rPr>
              <a:t>SİYER DERS ANLATIMI</a:t>
            </a:r>
            <a:br>
              <a:rPr lang="tr-TR" b="1" dirty="0">
                <a:solidFill>
                  <a:srgbClr val="7030A0"/>
                </a:solidFill>
              </a:rPr>
            </a:br>
            <a:endParaRPr lang="tr-TR" b="1" dirty="0">
              <a:solidFill>
                <a:srgbClr val="7030A0"/>
              </a:solidFill>
            </a:endParaRPr>
          </a:p>
        </p:txBody>
      </p:sp>
      <p:sp>
        <p:nvSpPr>
          <p:cNvPr id="3" name="Alt Başlık 2"/>
          <p:cNvSpPr>
            <a:spLocks noGrp="1"/>
          </p:cNvSpPr>
          <p:nvPr>
            <p:ph type="subTitle" idx="1"/>
          </p:nvPr>
        </p:nvSpPr>
        <p:spPr/>
        <p:txBody>
          <a:bodyPr>
            <a:normAutofit/>
          </a:bodyPr>
          <a:lstStyle/>
          <a:p>
            <a:endParaRPr lang="tr-TR" dirty="0"/>
          </a:p>
          <a:p>
            <a:pPr algn="r"/>
            <a:r>
              <a:rPr lang="tr-TR" sz="2800" b="1" dirty="0">
                <a:solidFill>
                  <a:srgbClr val="FF0000"/>
                </a:solidFill>
              </a:rPr>
              <a:t>ADEM ÇOBAN – TAHAYYÜL YAYINLARI</a:t>
            </a:r>
          </a:p>
          <a:p>
            <a:pPr algn="r"/>
            <a:endParaRPr lang="tr-TR" b="1" dirty="0"/>
          </a:p>
        </p:txBody>
      </p:sp>
      <p:sp>
        <p:nvSpPr>
          <p:cNvPr id="4" name="Dikdörtgen 3"/>
          <p:cNvSpPr/>
          <p:nvPr/>
        </p:nvSpPr>
        <p:spPr>
          <a:xfrm>
            <a:off x="3851920" y="2420888"/>
            <a:ext cx="4572843" cy="1384995"/>
          </a:xfrm>
          <a:prstGeom prst="rect">
            <a:avLst/>
          </a:prstGeom>
        </p:spPr>
        <p:txBody>
          <a:bodyPr wrap="square">
            <a:spAutoFit/>
          </a:bodyPr>
          <a:lstStyle/>
          <a:p>
            <a:pPr algn="r"/>
            <a:endParaRPr lang="tr-TR" sz="2800" b="1" dirty="0">
              <a:solidFill>
                <a:srgbClr val="00B0F0"/>
              </a:solidFill>
            </a:endParaRPr>
          </a:p>
          <a:p>
            <a:pPr algn="r"/>
            <a:r>
              <a:rPr lang="tr-TR" sz="2800" b="1" dirty="0">
                <a:solidFill>
                  <a:srgbClr val="00B0F0"/>
                </a:solidFill>
              </a:rPr>
              <a:t>MEDİNE DÖNEMİ </a:t>
            </a:r>
          </a:p>
          <a:p>
            <a:pPr algn="r"/>
            <a:r>
              <a:rPr lang="tr-TR" sz="2800" b="1" dirty="0">
                <a:solidFill>
                  <a:srgbClr val="00B0F0"/>
                </a:solidFill>
              </a:rPr>
              <a:t>GENEL TEKRAR </a:t>
            </a:r>
            <a:endParaRPr lang="tr-TR" sz="2800" dirty="0">
              <a:solidFill>
                <a:srgbClr val="00B0F0"/>
              </a:solidFill>
            </a:endParaRPr>
          </a:p>
        </p:txBody>
      </p:sp>
    </p:spTree>
    <p:extLst>
      <p:ext uri="{BB962C8B-B14F-4D97-AF65-F5344CB8AC3E}">
        <p14:creationId xmlns:p14="http://schemas.microsoft.com/office/powerpoint/2010/main" val="24225608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1268760"/>
            <a:ext cx="8052293" cy="406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661548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2166385"/>
            <a:ext cx="8883296" cy="309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983426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31640" y="764704"/>
            <a:ext cx="6696744" cy="5078313"/>
          </a:xfrm>
          <a:prstGeom prst="rect">
            <a:avLst/>
          </a:prstGeom>
        </p:spPr>
        <p:txBody>
          <a:bodyPr wrap="square">
            <a:spAutoFit/>
          </a:bodyPr>
          <a:lstStyle/>
          <a:p>
            <a:pPr lvl="0" algn="ctr"/>
            <a:r>
              <a:rPr lang="tr-TR" b="1" dirty="0">
                <a:solidFill>
                  <a:srgbClr val="FF0000"/>
                </a:solidFill>
              </a:rPr>
              <a:t>UHUD GAZVESİ (625)</a:t>
            </a:r>
          </a:p>
          <a:p>
            <a:pPr lvl="0"/>
            <a:endParaRPr lang="tr-TR" dirty="0"/>
          </a:p>
          <a:p>
            <a:pPr marL="285750" lvl="0" indent="-285750">
              <a:buFont typeface="Arial" panose="020B0604020202020204" pitchFamily="34" charset="0"/>
              <a:buChar char="•"/>
            </a:pPr>
            <a:r>
              <a:rPr lang="tr-TR" dirty="0"/>
              <a:t>Peygamberimizin(</a:t>
            </a:r>
            <a:r>
              <a:rPr lang="tr-TR" dirty="0" err="1"/>
              <a:t>s.a.v</a:t>
            </a:r>
            <a:r>
              <a:rPr lang="tr-TR" dirty="0"/>
              <a:t>.) amcası Abbas, </a:t>
            </a:r>
            <a:r>
              <a:rPr lang="tr-TR" b="1" dirty="0" err="1"/>
              <a:t>Gıfâr</a:t>
            </a:r>
            <a:r>
              <a:rPr lang="tr-TR" b="1" dirty="0"/>
              <a:t> kabilesi </a:t>
            </a:r>
            <a:r>
              <a:rPr lang="tr-TR" dirty="0"/>
              <a:t>aracılığıyla Mekke müşriklerinin savaş hazırlığı içinde olduğunu Medine’ye bildirdi.</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İki ordu Uhud Dağının eteğinde karşı karşıya geldiler.</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Peygamberimiz savunma savaşı yapmak istemesine rağmen istişare sonucu çoğunluğa uyarak </a:t>
            </a:r>
            <a:r>
              <a:rPr lang="tr-TR" b="1" dirty="0"/>
              <a:t>meydan savaşı</a:t>
            </a:r>
            <a:r>
              <a:rPr lang="tr-TR" dirty="0"/>
              <a:t> yapmaya karar vermiştir.</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İslam ordusu arkasını dağa verip, </a:t>
            </a:r>
            <a:r>
              <a:rPr lang="tr-TR" b="1" dirty="0" err="1"/>
              <a:t>Ayneyn</a:t>
            </a:r>
            <a:r>
              <a:rPr lang="tr-TR" dirty="0" err="1"/>
              <a:t>'i</a:t>
            </a:r>
            <a:r>
              <a:rPr lang="tr-TR" dirty="0"/>
              <a:t> soluna ve güneşi de sırtına alarak Medine'ye karşı saf tuttu. </a:t>
            </a:r>
          </a:p>
          <a:p>
            <a:pPr marL="285750" lvl="0" indent="-285750">
              <a:buFont typeface="Arial" panose="020B0604020202020204" pitchFamily="34" charset="0"/>
              <a:buChar char="•"/>
            </a:pPr>
            <a:endParaRPr lang="tr-TR" b="1" dirty="0"/>
          </a:p>
          <a:p>
            <a:pPr marL="285750" lvl="0" indent="-285750">
              <a:buFont typeface="Arial" panose="020B0604020202020204" pitchFamily="34" charset="0"/>
              <a:buChar char="•"/>
            </a:pPr>
            <a:r>
              <a:rPr lang="tr-TR" b="1" dirty="0"/>
              <a:t>Abdullah b. </a:t>
            </a:r>
            <a:r>
              <a:rPr lang="tr-TR" b="1" dirty="0" err="1"/>
              <a:t>Übey</a:t>
            </a:r>
            <a:r>
              <a:rPr lang="tr-TR" dirty="0"/>
              <a:t> "</a:t>
            </a:r>
            <a:r>
              <a:rPr lang="tr-TR" i="1" dirty="0"/>
              <a:t>Ben meydan savaşına taraftar değildim. Medine'den çıkılmamasını istedim. Muhammed çoluk çocuğun sözüne uydu da bizim sözümüze itibar etmedi</a:t>
            </a:r>
            <a:r>
              <a:rPr lang="tr-TR" dirty="0"/>
              <a:t>" diyerek üç yüz adamı ile birlikte Medine'ye döndü. </a:t>
            </a:r>
          </a:p>
        </p:txBody>
      </p:sp>
    </p:spTree>
    <p:extLst>
      <p:ext uri="{BB962C8B-B14F-4D97-AF65-F5344CB8AC3E}">
        <p14:creationId xmlns:p14="http://schemas.microsoft.com/office/powerpoint/2010/main" val="15893025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99592" y="751344"/>
            <a:ext cx="7056784" cy="4524315"/>
          </a:xfrm>
          <a:prstGeom prst="rect">
            <a:avLst/>
          </a:prstGeom>
        </p:spPr>
        <p:txBody>
          <a:bodyPr wrap="square">
            <a:spAutoFit/>
          </a:bodyPr>
          <a:lstStyle/>
          <a:p>
            <a:pPr marL="285750" lvl="0" indent="-285750">
              <a:buFont typeface="Arial" panose="020B0604020202020204" pitchFamily="34" charset="0"/>
              <a:buChar char="•"/>
            </a:pPr>
            <a:endParaRPr lang="tr-TR" dirty="0"/>
          </a:p>
          <a:p>
            <a:pPr algn="ctr"/>
            <a:r>
              <a:rPr lang="tr-TR" b="1" dirty="0">
                <a:solidFill>
                  <a:srgbClr val="FF0000"/>
                </a:solidFill>
              </a:rPr>
              <a:t>UHUD GAZVESİ (625)</a:t>
            </a:r>
          </a:p>
          <a:p>
            <a:pPr lvl="0"/>
            <a:endParaRPr lang="tr-TR" dirty="0"/>
          </a:p>
          <a:p>
            <a:pPr marL="285750" lvl="0" indent="-285750">
              <a:buFont typeface="Arial" panose="020B0604020202020204" pitchFamily="34" charset="0"/>
              <a:buChar char="•"/>
            </a:pPr>
            <a:r>
              <a:rPr lang="tr-TR" dirty="0"/>
              <a:t>Hz. Peygamber ordusunu savaş düzenine koydu ve sancağı </a:t>
            </a:r>
            <a:r>
              <a:rPr lang="tr-TR" b="1" dirty="0" err="1"/>
              <a:t>Mus'ab</a:t>
            </a:r>
            <a:r>
              <a:rPr lang="tr-TR" b="1" dirty="0"/>
              <a:t> b. </a:t>
            </a:r>
            <a:r>
              <a:rPr lang="tr-TR" b="1" dirty="0" err="1"/>
              <a:t>Umeyr</a:t>
            </a:r>
            <a:r>
              <a:rPr lang="tr-TR" dirty="0" err="1"/>
              <a:t>'e</a:t>
            </a:r>
            <a:r>
              <a:rPr lang="tr-TR" dirty="0"/>
              <a:t> verdi</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Bedir gibi Uhud Savaşı da </a:t>
            </a:r>
            <a:r>
              <a:rPr lang="tr-TR" dirty="0" err="1"/>
              <a:t>mübâreze</a:t>
            </a:r>
            <a:r>
              <a:rPr lang="tr-TR" dirty="0"/>
              <a:t> şeklinde başladı.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Kureyş ordusundan ileri atılan ordu sancaktarı Talha b. Ebû Talha'yı </a:t>
            </a:r>
            <a:r>
              <a:rPr lang="tr-TR" b="1" dirty="0"/>
              <a:t>Hz. Ali</a:t>
            </a:r>
            <a:r>
              <a:rPr lang="tr-TR" dirty="0"/>
              <a:t>, ondan sonra meydana çıkan Osman b. Ebû Talha'yı da </a:t>
            </a:r>
            <a:r>
              <a:rPr lang="tr-TR" b="1" dirty="0"/>
              <a:t>Hz. Hamza </a:t>
            </a:r>
            <a:r>
              <a:rPr lang="tr-TR" dirty="0"/>
              <a:t>öldürdü.</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Düşmanın cephe gerisinden saldırmasını ve İslâm ordusunu arkadan vurmasını önlemek için </a:t>
            </a:r>
            <a:r>
              <a:rPr lang="tr-TR" b="1" dirty="0"/>
              <a:t>Abdullah b. </a:t>
            </a:r>
            <a:r>
              <a:rPr lang="tr-TR" b="1" dirty="0" err="1"/>
              <a:t>Cübeyr</a:t>
            </a:r>
            <a:r>
              <a:rPr lang="tr-TR" dirty="0"/>
              <a:t> komutasındaki elli okçuyu Uhud Dağının karşısındaki </a:t>
            </a:r>
            <a:r>
              <a:rPr lang="tr-TR" dirty="0" err="1"/>
              <a:t>Ayneyn</a:t>
            </a:r>
            <a:r>
              <a:rPr lang="tr-TR" dirty="0"/>
              <a:t> Tepesine (daha sonra buraya "</a:t>
            </a:r>
            <a:r>
              <a:rPr lang="tr-TR" b="1" dirty="0" err="1"/>
              <a:t>Cebelü'r-Rumât</a:t>
            </a:r>
            <a:r>
              <a:rPr lang="tr-TR" dirty="0"/>
              <a:t>" yani Okçular Tepesi de denilmiştir) yerleştirdi. </a:t>
            </a:r>
          </a:p>
        </p:txBody>
      </p:sp>
    </p:spTree>
    <p:extLst>
      <p:ext uri="{BB962C8B-B14F-4D97-AF65-F5344CB8AC3E}">
        <p14:creationId xmlns:p14="http://schemas.microsoft.com/office/powerpoint/2010/main" val="25264645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15616" y="1052736"/>
            <a:ext cx="6408712" cy="4524315"/>
          </a:xfrm>
          <a:prstGeom prst="rect">
            <a:avLst/>
          </a:prstGeom>
        </p:spPr>
        <p:txBody>
          <a:bodyPr wrap="square">
            <a:spAutoFit/>
          </a:bodyPr>
          <a:lstStyle/>
          <a:p>
            <a:pPr algn="ctr"/>
            <a:r>
              <a:rPr lang="tr-TR" b="1" dirty="0">
                <a:solidFill>
                  <a:srgbClr val="FF0000"/>
                </a:solidFill>
              </a:rPr>
              <a:t>UHUD GAZVESİ (625)</a:t>
            </a:r>
          </a:p>
          <a:p>
            <a:endParaRPr lang="tr-TR" dirty="0"/>
          </a:p>
          <a:p>
            <a:pPr marL="285750" indent="-285750">
              <a:buFont typeface="Arial" panose="020B0604020202020204" pitchFamily="34" charset="0"/>
              <a:buChar char="•"/>
            </a:pPr>
            <a:r>
              <a:rPr lang="tr-TR" dirty="0"/>
              <a:t>Müslümanları arkadan vurmak için fırsat kollayan </a:t>
            </a:r>
            <a:r>
              <a:rPr lang="tr-TR" b="1" dirty="0"/>
              <a:t>Halid b. </a:t>
            </a:r>
            <a:r>
              <a:rPr lang="tr-TR" b="1" dirty="0" err="1"/>
              <a:t>Velid</a:t>
            </a:r>
            <a:r>
              <a:rPr lang="tr-TR" dirty="0"/>
              <a:t> okçuların azaldığını görünce derhal harekete geçti.</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İki ateş arasında kalan Müslümanlar paniğe kapıldılar ve savaş düzenleri bozuldu</a:t>
            </a:r>
          </a:p>
          <a:p>
            <a:pPr marL="285750" indent="-285750">
              <a:buFont typeface="Arial" panose="020B0604020202020204" pitchFamily="34" charset="0"/>
              <a:buChar char="•"/>
            </a:pPr>
            <a:endParaRPr lang="tr-TR" b="1" dirty="0"/>
          </a:p>
          <a:p>
            <a:pPr marL="285750" indent="-285750">
              <a:buFont typeface="Arial" panose="020B0604020202020204" pitchFamily="34" charset="0"/>
              <a:buChar char="•"/>
            </a:pPr>
            <a:r>
              <a:rPr lang="tr-TR" b="1" dirty="0"/>
              <a:t>Hz. Hamza</a:t>
            </a:r>
            <a:r>
              <a:rPr lang="tr-TR" dirty="0"/>
              <a:t>'yı öldürmek için fırsat kollayan </a:t>
            </a:r>
            <a:r>
              <a:rPr lang="tr-TR" b="1" dirty="0"/>
              <a:t>Vahşî b. </a:t>
            </a:r>
            <a:r>
              <a:rPr lang="tr-TR" b="1" dirty="0" err="1"/>
              <a:t>Harb</a:t>
            </a:r>
            <a:r>
              <a:rPr lang="tr-TR" dirty="0"/>
              <a:t> emeline savaşın bu safhasında ulaştı.</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b="1" i="1" dirty="0"/>
              <a:t>Hz. Hamza, </a:t>
            </a:r>
            <a:r>
              <a:rPr lang="tr-TR" b="1" i="1" dirty="0" err="1"/>
              <a:t>Mus’ab</a:t>
            </a:r>
            <a:r>
              <a:rPr lang="tr-TR" b="1" i="1" dirty="0"/>
              <a:t> b. </a:t>
            </a:r>
            <a:r>
              <a:rPr lang="tr-TR" b="1" i="1" dirty="0" err="1"/>
              <a:t>Umeyr</a:t>
            </a:r>
            <a:r>
              <a:rPr lang="tr-TR" b="1" i="1" dirty="0"/>
              <a:t>, Abdullah b. </a:t>
            </a:r>
            <a:r>
              <a:rPr lang="tr-TR" b="1" i="1" dirty="0" err="1"/>
              <a:t>Cahş</a:t>
            </a:r>
            <a:r>
              <a:rPr lang="tr-TR" b="1" i="1" dirty="0"/>
              <a:t> </a:t>
            </a:r>
            <a:r>
              <a:rPr lang="tr-TR" dirty="0"/>
              <a:t>gibi birbirinden değerli </a:t>
            </a:r>
            <a:r>
              <a:rPr lang="tr-TR" dirty="0" err="1"/>
              <a:t>sahabilerin</a:t>
            </a:r>
            <a:r>
              <a:rPr lang="tr-TR" dirty="0"/>
              <a:t> yer aldığı </a:t>
            </a:r>
            <a:r>
              <a:rPr lang="tr-TR" i="1" dirty="0"/>
              <a:t>yetmiş</a:t>
            </a:r>
            <a:r>
              <a:rPr lang="tr-TR" dirty="0"/>
              <a:t> Müslüman şehit düştü. </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Savaşta </a:t>
            </a:r>
            <a:r>
              <a:rPr lang="tr-TR" dirty="0" err="1"/>
              <a:t>Resulullah</a:t>
            </a:r>
            <a:r>
              <a:rPr lang="tr-TR" dirty="0"/>
              <a:t>(</a:t>
            </a:r>
            <a:r>
              <a:rPr lang="tr-TR" dirty="0" err="1"/>
              <a:t>s.a.v</a:t>
            </a:r>
            <a:r>
              <a:rPr lang="tr-TR" dirty="0"/>
              <a:t>.) da </a:t>
            </a:r>
            <a:r>
              <a:rPr lang="tr-TR" b="1" dirty="0"/>
              <a:t>yüzünden </a:t>
            </a:r>
            <a:r>
              <a:rPr lang="tr-TR" dirty="0"/>
              <a:t>yaralanmış</a:t>
            </a:r>
            <a:r>
              <a:rPr lang="tr-TR" b="1" dirty="0"/>
              <a:t> </a:t>
            </a:r>
            <a:r>
              <a:rPr lang="tr-TR" dirty="0"/>
              <a:t>ve</a:t>
            </a:r>
            <a:r>
              <a:rPr lang="tr-TR" b="1" dirty="0"/>
              <a:t> dişi </a:t>
            </a:r>
            <a:r>
              <a:rPr lang="tr-TR" dirty="0"/>
              <a:t>kırılmıştı.</a:t>
            </a:r>
          </a:p>
        </p:txBody>
      </p:sp>
    </p:spTree>
    <p:extLst>
      <p:ext uri="{BB962C8B-B14F-4D97-AF65-F5344CB8AC3E}">
        <p14:creationId xmlns:p14="http://schemas.microsoft.com/office/powerpoint/2010/main" val="14765533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03648" y="764704"/>
            <a:ext cx="6943624" cy="5078313"/>
          </a:xfrm>
          <a:prstGeom prst="rect">
            <a:avLst/>
          </a:prstGeom>
        </p:spPr>
        <p:txBody>
          <a:bodyPr wrap="square">
            <a:spAutoFit/>
          </a:bodyPr>
          <a:lstStyle/>
          <a:p>
            <a:pPr marL="285750" indent="-285750">
              <a:buFont typeface="Arial" panose="020B0604020202020204" pitchFamily="34" charset="0"/>
              <a:buChar char="•"/>
            </a:pPr>
            <a:endParaRPr lang="tr-TR" dirty="0"/>
          </a:p>
          <a:p>
            <a:pPr algn="ctr"/>
            <a:r>
              <a:rPr lang="tr-TR" b="1" dirty="0">
                <a:solidFill>
                  <a:srgbClr val="FF0000"/>
                </a:solidFill>
              </a:rPr>
              <a:t>UHUD GAZVESİ (625)</a:t>
            </a:r>
          </a:p>
          <a:p>
            <a:endParaRPr lang="tr-TR" dirty="0"/>
          </a:p>
          <a:p>
            <a:pPr marL="285750" indent="-285750">
              <a:buFont typeface="Arial" panose="020B0604020202020204" pitchFamily="34" charset="0"/>
              <a:buChar char="•"/>
            </a:pPr>
            <a:r>
              <a:rPr lang="tr-TR" b="1" dirty="0"/>
              <a:t>Ebu </a:t>
            </a:r>
            <a:r>
              <a:rPr lang="tr-TR" b="1" dirty="0" err="1"/>
              <a:t>Süfyan</a:t>
            </a:r>
            <a:r>
              <a:rPr lang="tr-TR" dirty="0"/>
              <a:t>, yüksek bir yere çıkıp sırasıyla aralarında Hz. Peygamber, Hz. Ebu Bekir ve Hz. Ömer’in olup olmadıklarını sordu. Cevap alamayınca da Bedir’in intikamını aldıklarını düşündü. </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Bunun üzerine hayatta olduklarını bildiren Hz. Ömer “</a:t>
            </a:r>
            <a:r>
              <a:rPr lang="tr-TR" i="1" dirty="0"/>
              <a:t>Hiçbir zaman Bedir ile Uhud bir değildir. Bizim ölülerimiz cennette sizin ölüleriniz ise cehennemdedir.” </a:t>
            </a:r>
            <a:r>
              <a:rPr lang="tr-TR" dirty="0"/>
              <a:t>dedi. </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Ebu </a:t>
            </a:r>
            <a:r>
              <a:rPr lang="tr-TR" dirty="0" err="1"/>
              <a:t>Süfyan</a:t>
            </a:r>
            <a:r>
              <a:rPr lang="tr-TR" dirty="0"/>
              <a:t> bir sonraki yıl yeniden Müslümanları savaşa çağırarak ordusuyla uzaklaştı.</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Uhud savaşından </a:t>
            </a:r>
            <a:r>
              <a:rPr lang="tr-TR" b="1" dirty="0"/>
              <a:t>Al-i İmran suresinde </a:t>
            </a:r>
            <a:r>
              <a:rPr lang="tr-TR" dirty="0"/>
              <a:t>bahsedilmektedir.</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Müslümanların Uhud Savaşında aldığı bu yenilgi Arap yarımadasındaki diğer müşrik kabileleri ve Yahudileri </a:t>
            </a:r>
            <a:r>
              <a:rPr lang="tr-TR" b="1" dirty="0"/>
              <a:t>cesaretlendirdi</a:t>
            </a:r>
            <a:r>
              <a:rPr lang="tr-TR" dirty="0"/>
              <a:t>.</a:t>
            </a:r>
          </a:p>
        </p:txBody>
      </p:sp>
    </p:spTree>
    <p:extLst>
      <p:ext uri="{BB962C8B-B14F-4D97-AF65-F5344CB8AC3E}">
        <p14:creationId xmlns:p14="http://schemas.microsoft.com/office/powerpoint/2010/main" val="695594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979712" y="1443841"/>
            <a:ext cx="5904656" cy="3693319"/>
          </a:xfrm>
          <a:prstGeom prst="rect">
            <a:avLst/>
          </a:prstGeom>
        </p:spPr>
        <p:txBody>
          <a:bodyPr wrap="square">
            <a:spAutoFit/>
          </a:bodyPr>
          <a:lstStyle/>
          <a:p>
            <a:pPr algn="ctr"/>
            <a:r>
              <a:rPr lang="tr-TR" b="1" dirty="0">
                <a:solidFill>
                  <a:srgbClr val="FF0000"/>
                </a:solidFill>
              </a:rPr>
              <a:t>UHUD SAVAŞI - ALİ İMRAN SURESİ </a:t>
            </a:r>
          </a:p>
          <a:p>
            <a:endParaRPr lang="tr-TR" dirty="0"/>
          </a:p>
          <a:p>
            <a:pPr marL="285750" lvl="0" indent="-285750">
              <a:buFont typeface="Arial" panose="020B0604020202020204" pitchFamily="34" charset="0"/>
              <a:buChar char="•"/>
            </a:pPr>
            <a:r>
              <a:rPr lang="tr-TR" dirty="0"/>
              <a:t>‘’İşte o anda içinizden iki birlik gevşeklik gösterip geri çekilmeye yeltenmişlerdi. Halbuki Allah, onların yardımcısı ve destekçisiydi. Artık </a:t>
            </a:r>
            <a:r>
              <a:rPr lang="tr-TR" dirty="0" err="1"/>
              <a:t>mü'minler</a:t>
            </a:r>
            <a:r>
              <a:rPr lang="tr-TR" dirty="0"/>
              <a:t>, sadece Allah'a güvenip dayansınlar.’’ (Al-i İmran 122)</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Şayet siz yara aldı iseniz, karşınızdaki düşman topluluğu da benzeri bir yara aldı. İşte Biz, Allah'ın gerçek müminleri ortaya çıkarması, sizden şehitler edinmesi, müminleri tertemiz yapıp kâfirleri </a:t>
            </a:r>
            <a:r>
              <a:rPr lang="tr-TR" dirty="0" err="1"/>
              <a:t>imhâ</a:t>
            </a:r>
            <a:r>
              <a:rPr lang="tr-TR" dirty="0"/>
              <a:t> etmesi için, zafer günlerini insanlar arasında nöbetleşe döndürür dururuz. Allah zalimleri sevmez. (Al-i İmran 140-141)</a:t>
            </a:r>
          </a:p>
        </p:txBody>
      </p:sp>
    </p:spTree>
    <p:extLst>
      <p:ext uri="{BB962C8B-B14F-4D97-AF65-F5344CB8AC3E}">
        <p14:creationId xmlns:p14="http://schemas.microsoft.com/office/powerpoint/2010/main" val="19671094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43608" y="197346"/>
            <a:ext cx="7056784" cy="5909310"/>
          </a:xfrm>
          <a:prstGeom prst="rect">
            <a:avLst/>
          </a:prstGeom>
        </p:spPr>
        <p:txBody>
          <a:bodyPr wrap="square">
            <a:spAutoFit/>
          </a:bodyPr>
          <a:lstStyle/>
          <a:p>
            <a:pPr algn="ctr"/>
            <a:r>
              <a:rPr lang="tr-TR" b="1" dirty="0">
                <a:solidFill>
                  <a:srgbClr val="FF0000"/>
                </a:solidFill>
              </a:rPr>
              <a:t>HAMRÂÜLESED GAZVESİ</a:t>
            </a:r>
            <a:endParaRPr lang="tr-TR" dirty="0">
              <a:solidFill>
                <a:srgbClr val="FF0000"/>
              </a:solidFill>
            </a:endParaRPr>
          </a:p>
          <a:p>
            <a:r>
              <a:rPr lang="tr-TR" b="1" dirty="0"/>
              <a:t> </a:t>
            </a:r>
            <a:endParaRPr lang="tr-TR" dirty="0"/>
          </a:p>
          <a:p>
            <a:pPr marL="285750" lvl="0" indent="-285750">
              <a:buFont typeface="Arial" panose="020B0604020202020204" pitchFamily="34" charset="0"/>
              <a:buChar char="•"/>
            </a:pPr>
            <a:r>
              <a:rPr lang="tr-TR" dirty="0"/>
              <a:t>Hz. Peygamber Uhud şehitlerini, elbiseleri ile yıkanmadan defnedip aynı gün Medine'ye döndü.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Yaralı olan Hz. Peygamber ertesi gün sabaha doğru, hem düşmanın baskınını önlemek hem de Müslümanların zayıf düşmediğini göstermek maksadıyla Kureyş ordusunu takip etmeye karar verdi.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Sadece </a:t>
            </a:r>
            <a:r>
              <a:rPr lang="tr-TR" b="1" dirty="0" err="1"/>
              <a:t>Uhud'da</a:t>
            </a:r>
            <a:r>
              <a:rPr lang="tr-TR" b="1" dirty="0"/>
              <a:t> </a:t>
            </a:r>
            <a:r>
              <a:rPr lang="tr-TR" dirty="0"/>
              <a:t>bulunmuş olanlara katılma iznini verdiği beş yüz kişilik bir orduyla Medine'ye sekiz mil uzaklıktaki </a:t>
            </a:r>
            <a:r>
              <a:rPr lang="tr-TR" b="1" dirty="0" err="1"/>
              <a:t>Hamrâülesed</a:t>
            </a:r>
            <a:r>
              <a:rPr lang="tr-TR" dirty="0" err="1"/>
              <a:t>'e</a:t>
            </a:r>
            <a:r>
              <a:rPr lang="tr-TR" dirty="0"/>
              <a:t> kadar giderek burada beş gün konakladı.</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Takip edildiğini anlayan müşrik ordusu geri dönmeye cesaret edemeyerek Mekke'ye doğru yoluna devam etti.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Hz. Peygamber </a:t>
            </a:r>
            <a:r>
              <a:rPr lang="tr-TR" dirty="0" err="1"/>
              <a:t>Hamrâülesed'de</a:t>
            </a:r>
            <a:r>
              <a:rPr lang="tr-TR" dirty="0"/>
              <a:t> bulundukları beş gün boyunca Müslümanların sayısını </a:t>
            </a:r>
            <a:r>
              <a:rPr lang="tr-TR" b="1" i="1" dirty="0"/>
              <a:t>kalabalık göstermek</a:t>
            </a:r>
            <a:r>
              <a:rPr lang="tr-TR" dirty="0"/>
              <a:t> ve düşmanın kalbine korku salmak için geceleri </a:t>
            </a:r>
            <a:r>
              <a:rPr lang="tr-TR" b="1" dirty="0"/>
              <a:t>ateş yaktırdı</a:t>
            </a:r>
            <a:r>
              <a:rPr lang="tr-TR" dirty="0"/>
              <a:t>.</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Yakılan beş yüz ateşin alevleri çok uzak mesafelerden görülebiliyordu.</a:t>
            </a:r>
          </a:p>
        </p:txBody>
      </p:sp>
    </p:spTree>
    <p:extLst>
      <p:ext uri="{BB962C8B-B14F-4D97-AF65-F5344CB8AC3E}">
        <p14:creationId xmlns:p14="http://schemas.microsoft.com/office/powerpoint/2010/main" val="3563877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75656" y="1052736"/>
            <a:ext cx="6048672" cy="4801314"/>
          </a:xfrm>
          <a:prstGeom prst="rect">
            <a:avLst/>
          </a:prstGeom>
        </p:spPr>
        <p:txBody>
          <a:bodyPr wrap="square">
            <a:spAutoFit/>
          </a:bodyPr>
          <a:lstStyle/>
          <a:p>
            <a:pPr algn="ctr"/>
            <a:r>
              <a:rPr lang="tr-TR" b="1" dirty="0">
                <a:solidFill>
                  <a:srgbClr val="FF0000"/>
                </a:solidFill>
              </a:rPr>
              <a:t>RECÎ VAKASI</a:t>
            </a:r>
            <a:endParaRPr lang="tr-TR" dirty="0">
              <a:solidFill>
                <a:srgbClr val="FF0000"/>
              </a:solidFill>
            </a:endParaRPr>
          </a:p>
          <a:p>
            <a:r>
              <a:rPr lang="tr-TR" b="1" dirty="0"/>
              <a:t> </a:t>
            </a:r>
            <a:endParaRPr lang="tr-TR" dirty="0"/>
          </a:p>
          <a:p>
            <a:pPr marL="285750" lvl="0" indent="-285750">
              <a:buFont typeface="Arial" panose="020B0604020202020204" pitchFamily="34" charset="0"/>
              <a:buChar char="•"/>
            </a:pPr>
            <a:r>
              <a:rPr lang="tr-TR" b="1" dirty="0"/>
              <a:t>Adal ve </a:t>
            </a:r>
            <a:r>
              <a:rPr lang="tr-TR" b="1" dirty="0" err="1"/>
              <a:t>Kâre</a:t>
            </a:r>
            <a:r>
              <a:rPr lang="tr-TR" dirty="0"/>
              <a:t> kabilelerinden bir heyet Medine'ye Hz. Peygamber'e gelerek kabilelerine İslâm'ı öğretecek bir heyet göndermesini istediler.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Bunun üzerine Hz. Peygamber'in gönderdiği </a:t>
            </a:r>
            <a:r>
              <a:rPr lang="tr-TR" b="1" dirty="0"/>
              <a:t>on kişiden </a:t>
            </a:r>
            <a:r>
              <a:rPr lang="tr-TR" dirty="0"/>
              <a:t>oluşan ekip Mekke ile </a:t>
            </a:r>
            <a:r>
              <a:rPr lang="tr-TR" dirty="0" err="1"/>
              <a:t>Usfan</a:t>
            </a:r>
            <a:r>
              <a:rPr lang="tr-TR" dirty="0"/>
              <a:t> arasında Hüzeyl kabilesine ait </a:t>
            </a:r>
            <a:r>
              <a:rPr lang="tr-TR" b="1" dirty="0" err="1"/>
              <a:t>Recî</a:t>
            </a:r>
            <a:r>
              <a:rPr lang="tr-TR" b="1" dirty="0"/>
              <a:t>' suyuna</a:t>
            </a:r>
            <a:r>
              <a:rPr lang="tr-TR" dirty="0"/>
              <a:t> vardılar. </a:t>
            </a:r>
          </a:p>
          <a:p>
            <a:pPr marL="285750" lvl="0" indent="-285750">
              <a:buFont typeface="Arial" panose="020B0604020202020204" pitchFamily="34" charset="0"/>
              <a:buChar char="•"/>
            </a:pPr>
            <a:endParaRPr lang="tr-TR" i="1" dirty="0"/>
          </a:p>
          <a:p>
            <a:pPr marL="285750" lvl="0" indent="-285750">
              <a:buFont typeface="Arial" panose="020B0604020202020204" pitchFamily="34" charset="0"/>
              <a:buChar char="•"/>
            </a:pPr>
            <a:r>
              <a:rPr lang="tr-TR" dirty="0"/>
              <a:t>Ordayken</a:t>
            </a:r>
            <a:r>
              <a:rPr lang="tr-TR" i="1" dirty="0"/>
              <a:t> Hüzeyl </a:t>
            </a:r>
            <a:r>
              <a:rPr lang="tr-TR" dirty="0"/>
              <a:t>kabilesinin bir kolu olan </a:t>
            </a:r>
            <a:r>
              <a:rPr lang="tr-TR" b="1" dirty="0" err="1"/>
              <a:t>Lihyânoğullarından</a:t>
            </a:r>
            <a:r>
              <a:rPr lang="tr-TR" dirty="0"/>
              <a:t> yüz kadar silahlı bir birlik yanlarına gelerek kendilerini esir alıp Mekke müşriklerine satacaklarını söylediler.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Kendilerini savunan Müslümanlardan </a:t>
            </a:r>
            <a:r>
              <a:rPr lang="tr-TR" b="1" dirty="0"/>
              <a:t>sekizi</a:t>
            </a:r>
            <a:r>
              <a:rPr lang="tr-TR" dirty="0"/>
              <a:t> orada şehit düştü. Diğer ikisi ise müşriklere teslim edildi.</a:t>
            </a:r>
            <a:r>
              <a:rPr lang="tr-TR" b="1" dirty="0"/>
              <a:t> </a:t>
            </a:r>
            <a:endParaRPr lang="tr-TR" dirty="0"/>
          </a:p>
        </p:txBody>
      </p:sp>
    </p:spTree>
    <p:extLst>
      <p:ext uri="{BB962C8B-B14F-4D97-AF65-F5344CB8AC3E}">
        <p14:creationId xmlns:p14="http://schemas.microsoft.com/office/powerpoint/2010/main" val="28706323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75656" y="980728"/>
            <a:ext cx="6192688" cy="4801314"/>
          </a:xfrm>
          <a:prstGeom prst="rect">
            <a:avLst/>
          </a:prstGeom>
        </p:spPr>
        <p:txBody>
          <a:bodyPr wrap="square">
            <a:spAutoFit/>
          </a:bodyPr>
          <a:lstStyle/>
          <a:p>
            <a:pPr algn="ctr"/>
            <a:r>
              <a:rPr lang="tr-TR" b="1" dirty="0">
                <a:solidFill>
                  <a:srgbClr val="FF0000"/>
                </a:solidFill>
              </a:rPr>
              <a:t>Bİ’R-İ MAUNE FACİASI</a:t>
            </a:r>
            <a:endParaRPr lang="tr-TR" dirty="0">
              <a:solidFill>
                <a:srgbClr val="FF0000"/>
              </a:solidFill>
            </a:endParaRPr>
          </a:p>
          <a:p>
            <a:r>
              <a:rPr lang="tr-TR" b="1" dirty="0"/>
              <a:t> </a:t>
            </a:r>
            <a:endParaRPr lang="tr-TR" dirty="0"/>
          </a:p>
          <a:p>
            <a:pPr marL="285750" lvl="0" indent="-285750">
              <a:buFont typeface="Arial" panose="020B0604020202020204" pitchFamily="34" charset="0"/>
              <a:buChar char="•"/>
            </a:pPr>
            <a:r>
              <a:rPr lang="tr-TR" dirty="0"/>
              <a:t>Uhud Savaşından dört ay sonra 625 yılında, </a:t>
            </a:r>
            <a:r>
              <a:rPr lang="tr-TR" dirty="0" err="1"/>
              <a:t>Reci</a:t>
            </a:r>
            <a:r>
              <a:rPr lang="tr-TR" dirty="0"/>
              <a:t> vakasının yaşandığı ayda,  </a:t>
            </a:r>
            <a:r>
              <a:rPr lang="tr-TR" b="1" i="1" dirty="0"/>
              <a:t>Âmir b. </a:t>
            </a:r>
            <a:r>
              <a:rPr lang="tr-TR" b="1" i="1" dirty="0" err="1"/>
              <a:t>Sa'saa</a:t>
            </a:r>
            <a:r>
              <a:rPr lang="tr-TR" i="1" dirty="0"/>
              <a:t> kabilesi</a:t>
            </a:r>
            <a:r>
              <a:rPr lang="tr-TR" dirty="0"/>
              <a:t> başkanı </a:t>
            </a:r>
            <a:r>
              <a:rPr lang="tr-TR" b="1" dirty="0"/>
              <a:t>Ebû </a:t>
            </a:r>
            <a:r>
              <a:rPr lang="tr-TR" b="1" dirty="0" err="1"/>
              <a:t>Berâ</a:t>
            </a:r>
            <a:r>
              <a:rPr lang="tr-TR" b="1" dirty="0"/>
              <a:t> </a:t>
            </a:r>
            <a:r>
              <a:rPr lang="tr-TR" dirty="0"/>
              <a:t>(Âmir b. Mâlik) Medine'ye gelerek Hz. Peygamber'le görüştü.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Hz. Peygamber, </a:t>
            </a:r>
            <a:r>
              <a:rPr lang="tr-TR" b="1" dirty="0"/>
              <a:t>Ebû </a:t>
            </a:r>
            <a:r>
              <a:rPr lang="tr-TR" b="1" dirty="0" err="1"/>
              <a:t>Berâ</a:t>
            </a:r>
            <a:r>
              <a:rPr lang="tr-TR" dirty="0" err="1"/>
              <a:t>'yı</a:t>
            </a:r>
            <a:r>
              <a:rPr lang="tr-TR" dirty="0"/>
              <a:t> İslâm'a davet etti. Fakat o kabul etmedi. Bununla birlikte kabilesine İslâm'ı anlatacak kimseler göndermesini istedi.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Ancak Hz. Peygamber </a:t>
            </a:r>
            <a:r>
              <a:rPr lang="tr-TR" dirty="0" err="1"/>
              <a:t>Necidlilerin</a:t>
            </a:r>
            <a:r>
              <a:rPr lang="tr-TR" dirty="0"/>
              <a:t> </a:t>
            </a:r>
            <a:r>
              <a:rPr lang="tr-TR" dirty="0" err="1"/>
              <a:t>ashâbına</a:t>
            </a:r>
            <a:r>
              <a:rPr lang="tr-TR" dirty="0"/>
              <a:t> zarar vermesinden endişe duyduğunu söyleyince Ebu Bera onların güvenliğini sağlayacağını söyledi.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Bunun üzerine İslam davetinde bulunmaları için </a:t>
            </a:r>
            <a:r>
              <a:rPr lang="tr-TR" b="1" dirty="0"/>
              <a:t>yetmiş kadar </a:t>
            </a:r>
            <a:r>
              <a:rPr lang="tr-TR" b="1" dirty="0" err="1"/>
              <a:t>kurra</a:t>
            </a:r>
            <a:r>
              <a:rPr lang="tr-TR" dirty="0"/>
              <a:t> sahabe görevlendirildi. </a:t>
            </a:r>
          </a:p>
          <a:p>
            <a:pPr lvl="0"/>
            <a:endParaRPr lang="tr-TR" dirty="0"/>
          </a:p>
        </p:txBody>
      </p:sp>
    </p:spTree>
    <p:extLst>
      <p:ext uri="{BB962C8B-B14F-4D97-AF65-F5344CB8AC3E}">
        <p14:creationId xmlns:p14="http://schemas.microsoft.com/office/powerpoint/2010/main" val="38809592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835696" y="1340768"/>
            <a:ext cx="5616624" cy="4524315"/>
          </a:xfrm>
          <a:prstGeom prst="rect">
            <a:avLst/>
          </a:prstGeom>
        </p:spPr>
        <p:txBody>
          <a:bodyPr wrap="square">
            <a:spAutoFit/>
          </a:bodyPr>
          <a:lstStyle/>
          <a:p>
            <a:pPr algn="ctr"/>
            <a:r>
              <a:rPr lang="tr-TR" b="1" dirty="0">
                <a:solidFill>
                  <a:srgbClr val="FF0000"/>
                </a:solidFill>
              </a:rPr>
              <a:t>BEDİR SAVAŞI ÖNCESİ YAPILAN BAZI </a:t>
            </a:r>
          </a:p>
          <a:p>
            <a:pPr algn="ctr"/>
            <a:r>
              <a:rPr lang="tr-TR" b="1" dirty="0">
                <a:solidFill>
                  <a:srgbClr val="FF0000"/>
                </a:solidFill>
              </a:rPr>
              <a:t>SERİYYE VE GAZVELER</a:t>
            </a:r>
            <a:endParaRPr lang="tr-TR" dirty="0">
              <a:solidFill>
                <a:srgbClr val="FF0000"/>
              </a:solidFill>
            </a:endParaRPr>
          </a:p>
          <a:p>
            <a:pPr lvl="0"/>
            <a:endParaRPr lang="tr-TR" dirty="0"/>
          </a:p>
          <a:p>
            <a:pPr marL="285750" lvl="0" indent="-285750">
              <a:buFont typeface="Arial" panose="020B0604020202020204" pitchFamily="34" charset="0"/>
              <a:buChar char="•"/>
            </a:pPr>
            <a:r>
              <a:rPr lang="tr-TR" dirty="0"/>
              <a:t>Hz. Peygamber'in katıldığı bütün seferlere </a:t>
            </a:r>
            <a:r>
              <a:rPr lang="tr-TR" b="1" dirty="0"/>
              <a:t>gazve</a:t>
            </a:r>
            <a:r>
              <a:rPr lang="tr-TR" dirty="0"/>
              <a:t>, onun bizzat katılmadığı, bir </a:t>
            </a:r>
            <a:r>
              <a:rPr lang="tr-TR" dirty="0" err="1"/>
              <a:t>sahâbînin</a:t>
            </a:r>
            <a:r>
              <a:rPr lang="tr-TR" dirty="0"/>
              <a:t> kumandası altında gönderdiği askerî birliklere ise </a:t>
            </a:r>
            <a:r>
              <a:rPr lang="tr-TR" b="1" dirty="0"/>
              <a:t>seriyye</a:t>
            </a:r>
            <a:r>
              <a:rPr lang="tr-TR" dirty="0"/>
              <a:t> adı verilir.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İslâm tarihçilerine göre Hz. Peygamber'in emir ve kumandasında </a:t>
            </a:r>
            <a:r>
              <a:rPr lang="tr-TR" b="1" dirty="0"/>
              <a:t>yirmi yedi gazve </a:t>
            </a:r>
            <a:r>
              <a:rPr lang="tr-TR" dirty="0"/>
              <a:t>gerçekleşmiştir.</a:t>
            </a:r>
          </a:p>
          <a:p>
            <a:pPr marL="285750" lvl="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Büyük Bedir Gazvesi'nden önce dört gazve ve dört seriyye tertiplendi. </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Bunlardan </a:t>
            </a:r>
            <a:r>
              <a:rPr lang="tr-TR" b="1" dirty="0" err="1"/>
              <a:t>Batn</a:t>
            </a:r>
            <a:r>
              <a:rPr lang="tr-TR" b="1" dirty="0"/>
              <a:t>-ı </a:t>
            </a:r>
            <a:r>
              <a:rPr lang="tr-TR" b="1" dirty="0" err="1"/>
              <a:t>Nahle</a:t>
            </a:r>
            <a:r>
              <a:rPr lang="tr-TR" b="1" dirty="0"/>
              <a:t> </a:t>
            </a:r>
            <a:r>
              <a:rPr lang="tr-TR" b="1" dirty="0" err="1"/>
              <a:t>Seriyyesi</a:t>
            </a:r>
            <a:r>
              <a:rPr lang="tr-TR" dirty="0"/>
              <a:t> hariç diğerlerinde baskın yapılmadığı gibi çarpışma da meydana gelmedi.</a:t>
            </a:r>
          </a:p>
          <a:p>
            <a:pPr marL="285750" lvl="0" indent="-285750">
              <a:buFont typeface="Arial" panose="020B0604020202020204" pitchFamily="34" charset="0"/>
              <a:buChar char="•"/>
            </a:pPr>
            <a:endParaRPr lang="tr-TR" dirty="0"/>
          </a:p>
        </p:txBody>
      </p:sp>
    </p:spTree>
    <p:extLst>
      <p:ext uri="{BB962C8B-B14F-4D97-AF65-F5344CB8AC3E}">
        <p14:creationId xmlns:p14="http://schemas.microsoft.com/office/powerpoint/2010/main" val="26564348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547664" y="980728"/>
            <a:ext cx="6552728" cy="3693319"/>
          </a:xfrm>
          <a:prstGeom prst="rect">
            <a:avLst/>
          </a:prstGeom>
        </p:spPr>
        <p:txBody>
          <a:bodyPr wrap="square">
            <a:spAutoFit/>
          </a:bodyPr>
          <a:lstStyle/>
          <a:p>
            <a:pPr algn="ctr"/>
            <a:r>
              <a:rPr lang="tr-TR" b="1" dirty="0">
                <a:solidFill>
                  <a:srgbClr val="FF0000"/>
                </a:solidFill>
              </a:rPr>
              <a:t>Bİ’R-İ MAUNE FACİASI</a:t>
            </a:r>
            <a:endParaRPr lang="tr-TR" dirty="0">
              <a:solidFill>
                <a:srgbClr val="FF0000"/>
              </a:solidFill>
            </a:endParaRPr>
          </a:p>
          <a:p>
            <a:pPr lvl="0"/>
            <a:endParaRPr lang="tr-TR" dirty="0"/>
          </a:p>
          <a:p>
            <a:pPr marL="285750" lvl="0" indent="-285750">
              <a:buFont typeface="Arial" panose="020B0604020202020204" pitchFamily="34" charset="0"/>
              <a:buChar char="•"/>
            </a:pPr>
            <a:r>
              <a:rPr lang="tr-TR" dirty="0"/>
              <a:t>Heyet </a:t>
            </a:r>
            <a:r>
              <a:rPr lang="tr-TR" b="1" dirty="0" err="1"/>
              <a:t>Bi’r</a:t>
            </a:r>
            <a:r>
              <a:rPr lang="tr-TR" b="1" dirty="0"/>
              <a:t>-i </a:t>
            </a:r>
            <a:r>
              <a:rPr lang="tr-TR" b="1" dirty="0" err="1"/>
              <a:t>Maune</a:t>
            </a:r>
            <a:r>
              <a:rPr lang="tr-TR" dirty="0"/>
              <a:t> kuyularının yanına varınca Hz. Peygamber’in davet mektubu Ebu Bera’nın yeğeni </a:t>
            </a:r>
            <a:r>
              <a:rPr lang="tr-TR" b="1" dirty="0"/>
              <a:t>Âmir b. </a:t>
            </a:r>
            <a:r>
              <a:rPr lang="tr-TR" b="1" dirty="0" err="1"/>
              <a:t>Tufeyl</a:t>
            </a:r>
            <a:r>
              <a:rPr lang="tr-TR" dirty="0" err="1"/>
              <a:t>’e</a:t>
            </a:r>
            <a:r>
              <a:rPr lang="tr-TR" dirty="0"/>
              <a:t> götürüldü.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b="1" dirty="0"/>
              <a:t>İbn </a:t>
            </a:r>
            <a:r>
              <a:rPr lang="tr-TR" b="1" dirty="0" err="1"/>
              <a:t>Tufeyl</a:t>
            </a:r>
            <a:r>
              <a:rPr lang="tr-TR" b="1" dirty="0"/>
              <a:t> </a:t>
            </a:r>
            <a:r>
              <a:rPr lang="tr-TR" dirty="0"/>
              <a:t>mektubu okumadığı gibi elçiyi de şehit etti.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Bununla da yetinmeyerek amcası Ebu Bera’nın verdiği </a:t>
            </a:r>
            <a:r>
              <a:rPr lang="tr-TR" dirty="0" err="1"/>
              <a:t>emanı</a:t>
            </a:r>
            <a:r>
              <a:rPr lang="tr-TR" dirty="0"/>
              <a:t> da yok saydı ve topladığı adamlarla Müslüman heyetin üzerine saldırdı.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Bu baskında, </a:t>
            </a:r>
            <a:r>
              <a:rPr lang="tr-TR" b="1" dirty="0" err="1"/>
              <a:t>Ka’b</a:t>
            </a:r>
            <a:r>
              <a:rPr lang="tr-TR" b="1" dirty="0"/>
              <a:t> b.</a:t>
            </a:r>
            <a:r>
              <a:rPr lang="tr-TR" dirty="0"/>
              <a:t> </a:t>
            </a:r>
            <a:r>
              <a:rPr lang="tr-TR" b="1" dirty="0"/>
              <a:t>Zeyd</a:t>
            </a:r>
            <a:r>
              <a:rPr lang="tr-TR" dirty="0"/>
              <a:t> ve </a:t>
            </a:r>
            <a:r>
              <a:rPr lang="tr-TR" b="1" dirty="0"/>
              <a:t>Amr b. Ümeyye </a:t>
            </a:r>
            <a:r>
              <a:rPr lang="tr-TR" b="1" dirty="0" err="1"/>
              <a:t>ed-Damrî</a:t>
            </a:r>
            <a:r>
              <a:rPr lang="tr-TR" dirty="0"/>
              <a:t> dışında kalan </a:t>
            </a:r>
            <a:r>
              <a:rPr lang="tr-TR" dirty="0" err="1"/>
              <a:t>ashâbın</a:t>
            </a:r>
            <a:r>
              <a:rPr lang="tr-TR" dirty="0"/>
              <a:t> tamamı şehit edildi. </a:t>
            </a:r>
          </a:p>
        </p:txBody>
      </p:sp>
    </p:spTree>
    <p:extLst>
      <p:ext uri="{BB962C8B-B14F-4D97-AF65-F5344CB8AC3E}">
        <p14:creationId xmlns:p14="http://schemas.microsoft.com/office/powerpoint/2010/main" val="35604275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1772816"/>
            <a:ext cx="7515485" cy="363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482249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628800"/>
            <a:ext cx="8737297" cy="36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782479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95664" y="476672"/>
            <a:ext cx="6624736" cy="5355312"/>
          </a:xfrm>
          <a:prstGeom prst="rect">
            <a:avLst/>
          </a:prstGeom>
        </p:spPr>
        <p:txBody>
          <a:bodyPr wrap="square">
            <a:spAutoFit/>
          </a:bodyPr>
          <a:lstStyle/>
          <a:p>
            <a:pPr algn="ctr"/>
            <a:r>
              <a:rPr lang="tr-TR" b="1" dirty="0">
                <a:solidFill>
                  <a:srgbClr val="FF0000"/>
                </a:solidFill>
              </a:rPr>
              <a:t>BENİ NADİR GAZVESİ (625)</a:t>
            </a:r>
          </a:p>
          <a:p>
            <a:endParaRPr lang="tr-TR" dirty="0"/>
          </a:p>
          <a:p>
            <a:pPr marL="285750" lvl="0" indent="-285750">
              <a:buFont typeface="Arial" panose="020B0604020202020204" pitchFamily="34" charset="0"/>
              <a:buChar char="•"/>
            </a:pPr>
            <a:r>
              <a:rPr lang="tr-TR" dirty="0"/>
              <a:t>Bi'r-i </a:t>
            </a:r>
            <a:r>
              <a:rPr lang="tr-TR" dirty="0" err="1"/>
              <a:t>Maûne</a:t>
            </a:r>
            <a:r>
              <a:rPr lang="tr-TR" dirty="0"/>
              <a:t> olayından sağ kurtulan </a:t>
            </a:r>
            <a:r>
              <a:rPr lang="tr-TR" b="1" dirty="0"/>
              <a:t>Amr b. Ümeyye </a:t>
            </a:r>
            <a:r>
              <a:rPr lang="tr-TR" b="1" dirty="0" err="1"/>
              <a:t>ed-Damrî</a:t>
            </a:r>
            <a:r>
              <a:rPr lang="tr-TR" dirty="0"/>
              <a:t>, yanlışlıkla Hz. Peygamber'in </a:t>
            </a:r>
            <a:r>
              <a:rPr lang="tr-TR" dirty="0" err="1"/>
              <a:t>eman</a:t>
            </a:r>
            <a:r>
              <a:rPr lang="tr-TR" dirty="0"/>
              <a:t> verdiği iki kişiyi öldürmüştü.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Öldürülen şahısların diyetine Medine sözleşmesi gereği </a:t>
            </a:r>
            <a:r>
              <a:rPr lang="tr-TR" dirty="0" err="1"/>
              <a:t>Nadîroğullarının</a:t>
            </a:r>
            <a:r>
              <a:rPr lang="tr-TR" dirty="0"/>
              <a:t> da ortak olması gerekiyordu.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Bu maksatla Hz. Peygamber, bir grup </a:t>
            </a:r>
            <a:r>
              <a:rPr lang="tr-TR" dirty="0" err="1"/>
              <a:t>sahâbî</a:t>
            </a:r>
            <a:r>
              <a:rPr lang="tr-TR" dirty="0"/>
              <a:t> ile birlikte Benî </a:t>
            </a:r>
            <a:r>
              <a:rPr lang="tr-TR" dirty="0" err="1"/>
              <a:t>Nadîr</a:t>
            </a:r>
            <a:r>
              <a:rPr lang="tr-TR" dirty="0"/>
              <a:t> yurduna gitti.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Hz. Peygamber </a:t>
            </a:r>
            <a:r>
              <a:rPr lang="tr-TR" dirty="0" err="1"/>
              <a:t>sahâbîlerle</a:t>
            </a:r>
            <a:r>
              <a:rPr lang="tr-TR" dirty="0"/>
              <a:t> bir duvarın dibinde gölgelenirken üzerine bir taş yuvarlayarak onu öldürmeyi planladılar.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Bu planı Yahudi reislerinden </a:t>
            </a:r>
            <a:r>
              <a:rPr lang="tr-TR" b="1" dirty="0" err="1"/>
              <a:t>Huyey</a:t>
            </a:r>
            <a:r>
              <a:rPr lang="tr-TR" b="1" dirty="0"/>
              <a:t> b. </a:t>
            </a:r>
            <a:r>
              <a:rPr lang="tr-TR" b="1" dirty="0" err="1"/>
              <a:t>Ahtab</a:t>
            </a:r>
            <a:r>
              <a:rPr lang="tr-TR" dirty="0"/>
              <a:t> tasarlamıştı.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b="1" dirty="0" err="1"/>
              <a:t>Sellâm</a:t>
            </a:r>
            <a:r>
              <a:rPr lang="tr-TR" b="1" dirty="0"/>
              <a:t> b. </a:t>
            </a:r>
            <a:r>
              <a:rPr lang="tr-TR" b="1" dirty="0" err="1"/>
              <a:t>Mişkem</a:t>
            </a:r>
            <a:r>
              <a:rPr lang="tr-TR" dirty="0"/>
              <a:t> adlı Yahudi lideri, bunun Müslümanlarla aralarındaki antlaşmayı bozmak anlamına geldiğini hatırlatarak </a:t>
            </a:r>
            <a:r>
              <a:rPr lang="tr-TR" b="1" dirty="0" err="1"/>
              <a:t>suikasti</a:t>
            </a:r>
            <a:r>
              <a:rPr lang="tr-TR" dirty="0"/>
              <a:t> önlemeye çalıştıysa da başaramadı.</a:t>
            </a:r>
          </a:p>
        </p:txBody>
      </p:sp>
    </p:spTree>
    <p:extLst>
      <p:ext uri="{BB962C8B-B14F-4D97-AF65-F5344CB8AC3E}">
        <p14:creationId xmlns:p14="http://schemas.microsoft.com/office/powerpoint/2010/main" val="3941363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03648" y="1124744"/>
            <a:ext cx="6192688" cy="3693319"/>
          </a:xfrm>
          <a:prstGeom prst="rect">
            <a:avLst/>
          </a:prstGeom>
        </p:spPr>
        <p:txBody>
          <a:bodyPr wrap="square">
            <a:spAutoFit/>
          </a:bodyPr>
          <a:lstStyle/>
          <a:p>
            <a:pPr lvl="0" algn="ctr"/>
            <a:endParaRPr lang="tr-TR" dirty="0"/>
          </a:p>
          <a:p>
            <a:pPr algn="ctr"/>
            <a:r>
              <a:rPr lang="tr-TR" b="1" dirty="0">
                <a:solidFill>
                  <a:srgbClr val="FF0000"/>
                </a:solidFill>
              </a:rPr>
              <a:t>BENİ NADİR GAZVESİ (625)</a:t>
            </a:r>
          </a:p>
          <a:p>
            <a:pPr lvl="0"/>
            <a:endParaRPr lang="tr-TR" dirty="0"/>
          </a:p>
          <a:p>
            <a:pPr marL="285750" lvl="0" indent="-285750">
              <a:buFont typeface="Arial" panose="020B0604020202020204" pitchFamily="34" charset="0"/>
              <a:buChar char="•"/>
            </a:pPr>
            <a:r>
              <a:rPr lang="tr-TR" dirty="0"/>
              <a:t>Daha sonra Hz. Peygamber onları kuşatarak önce antlaşmaya davet etti.</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Fakat Yahudiler buna yanaşmadıkları gibi, Müslümanlara ok ve taş atmaya başladılar.</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Kuşatma on beş gün sürdü. </a:t>
            </a:r>
            <a:r>
              <a:rPr lang="tr-TR" b="1" dirty="0"/>
              <a:t>Abdullah b. </a:t>
            </a:r>
            <a:r>
              <a:rPr lang="tr-TR" b="1" dirty="0" err="1"/>
              <a:t>Übey</a:t>
            </a:r>
            <a:r>
              <a:rPr lang="tr-TR" b="1" dirty="0"/>
              <a:t> </a:t>
            </a:r>
            <a:r>
              <a:rPr lang="tr-TR" dirty="0"/>
              <a:t>tarafından </a:t>
            </a:r>
            <a:r>
              <a:rPr lang="tr-TR" dirty="0" err="1"/>
              <a:t>vadedilen</a:t>
            </a:r>
            <a:r>
              <a:rPr lang="tr-TR" dirty="0"/>
              <a:t> yardımın gelmemesi ve </a:t>
            </a:r>
            <a:r>
              <a:rPr lang="tr-TR" b="1" dirty="0" err="1"/>
              <a:t>Kurayza'</a:t>
            </a:r>
            <a:r>
              <a:rPr lang="tr-TR" dirty="0" err="1"/>
              <a:t>nın</a:t>
            </a:r>
            <a:r>
              <a:rPr lang="tr-TR" dirty="0"/>
              <a:t> da kendilerine silah ve asker yardımında bulunmaması üzerine </a:t>
            </a:r>
            <a:r>
              <a:rPr lang="tr-TR" dirty="0" err="1"/>
              <a:t>Nadîroğulları</a:t>
            </a:r>
            <a:r>
              <a:rPr lang="tr-TR" dirty="0"/>
              <a:t> Medine'den çıkmaya razı oldular.</a:t>
            </a:r>
          </a:p>
        </p:txBody>
      </p:sp>
    </p:spTree>
    <p:extLst>
      <p:ext uri="{BB962C8B-B14F-4D97-AF65-F5344CB8AC3E}">
        <p14:creationId xmlns:p14="http://schemas.microsoft.com/office/powerpoint/2010/main" val="7589453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75656" y="548680"/>
            <a:ext cx="6552728" cy="5386090"/>
          </a:xfrm>
          <a:prstGeom prst="rect">
            <a:avLst/>
          </a:prstGeom>
        </p:spPr>
        <p:txBody>
          <a:bodyPr wrap="square">
            <a:spAutoFit/>
          </a:bodyPr>
          <a:lstStyle/>
          <a:p>
            <a:pPr lvl="0" algn="ctr"/>
            <a:r>
              <a:rPr lang="tr-TR" sz="2000" b="1" dirty="0">
                <a:solidFill>
                  <a:srgbClr val="FF0000"/>
                </a:solidFill>
              </a:rPr>
              <a:t>HENDEK SAVAŞI </a:t>
            </a:r>
          </a:p>
          <a:p>
            <a:pPr lvl="0"/>
            <a:endParaRPr lang="tr-TR" dirty="0"/>
          </a:p>
          <a:p>
            <a:pPr marL="285750" lvl="0" indent="-285750">
              <a:buFont typeface="Arial" panose="020B0604020202020204" pitchFamily="34" charset="0"/>
              <a:buChar char="•"/>
            </a:pPr>
            <a:r>
              <a:rPr lang="tr-TR" dirty="0"/>
              <a:t>Özgürce </a:t>
            </a:r>
            <a:r>
              <a:rPr lang="tr-TR" b="1" dirty="0"/>
              <a:t>ticaret</a:t>
            </a:r>
            <a:r>
              <a:rPr lang="tr-TR" dirty="0"/>
              <a:t> yapamayan müşrikler Müslümanları </a:t>
            </a:r>
            <a:r>
              <a:rPr lang="tr-TR" b="1" dirty="0"/>
              <a:t>tamamen</a:t>
            </a:r>
            <a:r>
              <a:rPr lang="tr-TR" dirty="0"/>
              <a:t> ortadan kaldırmayı düşündüler.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Onlara en büyük destek </a:t>
            </a:r>
            <a:r>
              <a:rPr lang="tr-TR" b="1" dirty="0"/>
              <a:t>Yahudilerden</a:t>
            </a:r>
            <a:r>
              <a:rPr lang="tr-TR" dirty="0"/>
              <a:t> geldi.</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err="1"/>
              <a:t>Nadiroğullarının</a:t>
            </a:r>
            <a:r>
              <a:rPr lang="tr-TR" dirty="0"/>
              <a:t> reisi </a:t>
            </a:r>
            <a:r>
              <a:rPr lang="tr-TR" b="1" dirty="0" err="1"/>
              <a:t>Huyey</a:t>
            </a:r>
            <a:r>
              <a:rPr lang="tr-TR" b="1" dirty="0"/>
              <a:t> b. </a:t>
            </a:r>
            <a:r>
              <a:rPr lang="tr-TR" b="1" dirty="0" err="1"/>
              <a:t>Ahtab</a:t>
            </a:r>
            <a:r>
              <a:rPr lang="tr-TR" dirty="0"/>
              <a:t> ve </a:t>
            </a:r>
            <a:r>
              <a:rPr lang="tr-TR" b="1" dirty="0" err="1"/>
              <a:t>Kinâne</a:t>
            </a:r>
            <a:r>
              <a:rPr lang="tr-TR" b="1" dirty="0"/>
              <a:t> b. </a:t>
            </a:r>
            <a:r>
              <a:rPr lang="tr-TR" b="1" dirty="0" err="1"/>
              <a:t>Ebi’l-Hukayk</a:t>
            </a:r>
            <a:r>
              <a:rPr lang="tr-TR" dirty="0"/>
              <a:t>, </a:t>
            </a:r>
            <a:r>
              <a:rPr lang="tr-TR" b="1" dirty="0" err="1"/>
              <a:t>Hevze</a:t>
            </a:r>
            <a:r>
              <a:rPr lang="tr-TR" b="1" dirty="0"/>
              <a:t> b.</a:t>
            </a:r>
            <a:r>
              <a:rPr lang="tr-TR" dirty="0"/>
              <a:t> </a:t>
            </a:r>
            <a:r>
              <a:rPr lang="tr-TR" b="1" dirty="0" err="1"/>
              <a:t>Hukayk</a:t>
            </a:r>
            <a:r>
              <a:rPr lang="tr-TR" dirty="0"/>
              <a:t> gibi Yahudi önderleri, Mekkelilere ve diğer müşrik Arap kabilelerine heyetler gönderdi.</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Heyet, kurulacak bir orduya maddi destek sözü verdi.  Bu çabalar sonucunda </a:t>
            </a:r>
            <a:r>
              <a:rPr lang="tr-TR" b="1" i="1" dirty="0"/>
              <a:t>Gatafân, </a:t>
            </a:r>
            <a:r>
              <a:rPr lang="tr-TR" b="1" i="1" dirty="0" err="1"/>
              <a:t>Süleym</a:t>
            </a:r>
            <a:r>
              <a:rPr lang="tr-TR" b="1" i="1" dirty="0"/>
              <a:t>, </a:t>
            </a:r>
            <a:r>
              <a:rPr lang="tr-TR" b="1" i="1" dirty="0" err="1"/>
              <a:t>Esed</a:t>
            </a:r>
            <a:r>
              <a:rPr lang="tr-TR" b="1" i="1" dirty="0"/>
              <a:t>, </a:t>
            </a:r>
            <a:r>
              <a:rPr lang="tr-TR" b="1" i="1" dirty="0" err="1"/>
              <a:t>Fezâre</a:t>
            </a:r>
            <a:r>
              <a:rPr lang="tr-TR" b="1" i="1" dirty="0"/>
              <a:t>, </a:t>
            </a:r>
            <a:r>
              <a:rPr lang="tr-TR" b="1" i="1" dirty="0" err="1"/>
              <a:t>Eşca</a:t>
            </a:r>
            <a:r>
              <a:rPr lang="tr-TR" b="1" i="1" dirty="0"/>
              <a:t>, </a:t>
            </a:r>
            <a:r>
              <a:rPr lang="tr-TR" b="1" i="1" dirty="0" err="1"/>
              <a:t>Mürre</a:t>
            </a:r>
            <a:r>
              <a:rPr lang="tr-TR" b="1" i="1" dirty="0"/>
              <a:t>,</a:t>
            </a:r>
            <a:r>
              <a:rPr lang="tr-TR" dirty="0"/>
              <a:t> </a:t>
            </a:r>
            <a:r>
              <a:rPr lang="tr-TR" b="1" i="1" dirty="0" err="1"/>
              <a:t>Kinâne</a:t>
            </a:r>
            <a:r>
              <a:rPr lang="tr-TR" dirty="0"/>
              <a:t> ve </a:t>
            </a:r>
            <a:r>
              <a:rPr lang="tr-TR" b="1" i="1" dirty="0" err="1"/>
              <a:t>Sakif</a:t>
            </a:r>
            <a:r>
              <a:rPr lang="tr-TR" b="1" i="1" dirty="0"/>
              <a:t> </a:t>
            </a:r>
            <a:r>
              <a:rPr lang="tr-TR" dirty="0"/>
              <a:t>gibi müşrik kabilelerinin katılmasıyla Kureyş, sayısı </a:t>
            </a:r>
            <a:r>
              <a:rPr lang="tr-TR" b="1" i="1" dirty="0"/>
              <a:t>on iki bine</a:t>
            </a:r>
            <a:r>
              <a:rPr lang="tr-TR" dirty="0"/>
              <a:t> ulaşan bir ordu kurmuş oldu.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Bu nedenle müşrik ordusundaki kabileleri işaret etmek üzere Hendek </a:t>
            </a:r>
            <a:r>
              <a:rPr lang="tr-TR" dirty="0" err="1"/>
              <a:t>Gazvesi’ne</a:t>
            </a:r>
            <a:r>
              <a:rPr lang="tr-TR" dirty="0"/>
              <a:t> gruplar anlamında “</a:t>
            </a:r>
            <a:r>
              <a:rPr lang="tr-TR" b="1" dirty="0"/>
              <a:t>Ahzâb</a:t>
            </a:r>
            <a:r>
              <a:rPr lang="tr-TR" dirty="0"/>
              <a:t>” da denilmiştir. </a:t>
            </a:r>
            <a:r>
              <a:rPr lang="tr-TR" b="1" dirty="0"/>
              <a:t>Ahzâb</a:t>
            </a:r>
            <a:r>
              <a:rPr lang="tr-TR" dirty="0"/>
              <a:t> </a:t>
            </a:r>
            <a:r>
              <a:rPr lang="tr-TR" b="1" dirty="0"/>
              <a:t>Savaşı</a:t>
            </a:r>
            <a:r>
              <a:rPr lang="tr-TR" dirty="0"/>
              <a:t> adıyla da bilinir</a:t>
            </a:r>
          </a:p>
        </p:txBody>
      </p:sp>
    </p:spTree>
    <p:extLst>
      <p:ext uri="{BB962C8B-B14F-4D97-AF65-F5344CB8AC3E}">
        <p14:creationId xmlns:p14="http://schemas.microsoft.com/office/powerpoint/2010/main" val="33950353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763688" y="1340768"/>
            <a:ext cx="6264696" cy="5078313"/>
          </a:xfrm>
          <a:prstGeom prst="rect">
            <a:avLst/>
          </a:prstGeom>
        </p:spPr>
        <p:txBody>
          <a:bodyPr wrap="square">
            <a:spAutoFit/>
          </a:bodyPr>
          <a:lstStyle/>
          <a:p>
            <a:pPr lvl="0" algn="ctr"/>
            <a:r>
              <a:rPr lang="tr-TR" b="1" dirty="0">
                <a:solidFill>
                  <a:srgbClr val="FF0000"/>
                </a:solidFill>
              </a:rPr>
              <a:t>HENDEK SAVAŞI </a:t>
            </a:r>
          </a:p>
          <a:p>
            <a:pPr lvl="0"/>
            <a:endParaRPr lang="tr-TR" b="1" dirty="0"/>
          </a:p>
          <a:p>
            <a:pPr marL="285750" lvl="0" indent="-285750">
              <a:buFont typeface="Arial" panose="020B0604020202020204" pitchFamily="34" charset="0"/>
              <a:buChar char="•"/>
            </a:pPr>
            <a:r>
              <a:rPr lang="tr-TR" b="1" dirty="0"/>
              <a:t>Selman-ı Fârisî</a:t>
            </a:r>
            <a:r>
              <a:rPr lang="tr-TR" dirty="0"/>
              <a:t>'nin tavsiyesi üzerine şehrin hücuma açık kısımlarına hendek kazılmasına karar verildi.</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Ordunun genel komutanı Kureyş lideri </a:t>
            </a:r>
            <a:r>
              <a:rPr lang="tr-TR" b="1" dirty="0"/>
              <a:t>Ebû </a:t>
            </a:r>
            <a:r>
              <a:rPr lang="tr-TR" b="1" dirty="0" err="1"/>
              <a:t>Süfyan</a:t>
            </a:r>
            <a:r>
              <a:rPr lang="tr-TR" b="1" dirty="0"/>
              <a:t> b. </a:t>
            </a:r>
            <a:r>
              <a:rPr lang="tr-TR" b="1" dirty="0" err="1"/>
              <a:t>Harb</a:t>
            </a:r>
            <a:r>
              <a:rPr lang="tr-TR" dirty="0"/>
              <a:t> idi.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Müslümanlar için en büyük tehdit müttefikleri olan </a:t>
            </a:r>
            <a:r>
              <a:rPr lang="tr-TR" dirty="0" err="1"/>
              <a:t>Kurayza</a:t>
            </a:r>
            <a:r>
              <a:rPr lang="tr-TR" dirty="0"/>
              <a:t> Yahudilerinden geldi. </a:t>
            </a:r>
          </a:p>
          <a:p>
            <a:pPr marL="285750" lvl="0" indent="-285750">
              <a:buFont typeface="Arial" panose="020B0604020202020204" pitchFamily="34" charset="0"/>
              <a:buChar char="•"/>
            </a:pPr>
            <a:endParaRPr lang="tr-TR" b="1" i="1" dirty="0"/>
          </a:p>
          <a:p>
            <a:pPr marL="285750" lvl="0" indent="-285750">
              <a:buFont typeface="Arial" panose="020B0604020202020204" pitchFamily="34" charset="0"/>
              <a:buChar char="•"/>
            </a:pPr>
            <a:r>
              <a:rPr lang="tr-TR" b="1" i="1" dirty="0" err="1"/>
              <a:t>Huyey</a:t>
            </a:r>
            <a:r>
              <a:rPr lang="tr-TR" b="1" i="1" dirty="0"/>
              <a:t> b. </a:t>
            </a:r>
            <a:r>
              <a:rPr lang="tr-TR" b="1" i="1" dirty="0" err="1"/>
              <a:t>Ahtab’ın</a:t>
            </a:r>
            <a:r>
              <a:rPr lang="tr-TR" b="1" i="1" dirty="0"/>
              <a:t> </a:t>
            </a:r>
            <a:r>
              <a:rPr lang="tr-TR" i="1" dirty="0"/>
              <a:t>gayretleri</a:t>
            </a:r>
            <a:r>
              <a:rPr lang="tr-TR" dirty="0"/>
              <a:t> sonucunda </a:t>
            </a:r>
            <a:r>
              <a:rPr lang="tr-TR" dirty="0" err="1"/>
              <a:t>Kurayza</a:t>
            </a:r>
            <a:r>
              <a:rPr lang="tr-TR" dirty="0"/>
              <a:t> Yahudileri, Müslümanlarla yaptıkları sözleşmeyi bozarak müşriklerle gizlice anlaştılar. </a:t>
            </a:r>
          </a:p>
          <a:p>
            <a:pPr marL="285750" lvl="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Savaş devam ederken müşrik saflarında bulunan </a:t>
            </a:r>
            <a:r>
              <a:rPr lang="tr-TR" dirty="0" err="1"/>
              <a:t>Eşca</a:t>
            </a:r>
            <a:r>
              <a:rPr lang="tr-TR" dirty="0"/>
              <a:t> kabilesinin reisi </a:t>
            </a:r>
            <a:r>
              <a:rPr lang="tr-TR" b="1" dirty="0" err="1"/>
              <a:t>Nuaym</a:t>
            </a:r>
            <a:r>
              <a:rPr lang="tr-TR" b="1" dirty="0"/>
              <a:t> b. Mesud</a:t>
            </a:r>
            <a:r>
              <a:rPr lang="tr-TR" dirty="0"/>
              <a:t>, İslam’ı seçmiş ve bunu Hz. Peygamber’e bildirmişti. </a:t>
            </a:r>
          </a:p>
          <a:p>
            <a:pPr marL="285750" lvl="0" indent="-285750">
              <a:buFont typeface="Arial" panose="020B0604020202020204" pitchFamily="34" charset="0"/>
              <a:buChar char="•"/>
            </a:pPr>
            <a:endParaRPr lang="tr-TR" dirty="0"/>
          </a:p>
        </p:txBody>
      </p:sp>
    </p:spTree>
    <p:extLst>
      <p:ext uri="{BB962C8B-B14F-4D97-AF65-F5344CB8AC3E}">
        <p14:creationId xmlns:p14="http://schemas.microsoft.com/office/powerpoint/2010/main" val="5459899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51620" y="404664"/>
            <a:ext cx="6840760" cy="5632311"/>
          </a:xfrm>
          <a:prstGeom prst="rect">
            <a:avLst/>
          </a:prstGeom>
        </p:spPr>
        <p:txBody>
          <a:bodyPr wrap="square">
            <a:spAutoFit/>
          </a:bodyPr>
          <a:lstStyle/>
          <a:p>
            <a:pPr marL="285750" lvl="0" indent="-285750">
              <a:buFont typeface="Arial" panose="020B0604020202020204" pitchFamily="34" charset="0"/>
              <a:buChar char="•"/>
            </a:pPr>
            <a:endParaRPr lang="tr-TR" dirty="0"/>
          </a:p>
          <a:p>
            <a:pPr algn="ctr"/>
            <a:r>
              <a:rPr lang="tr-TR" b="1" dirty="0">
                <a:solidFill>
                  <a:srgbClr val="FF0000"/>
                </a:solidFill>
              </a:rPr>
              <a:t>HENDEK SAVAŞI </a:t>
            </a:r>
          </a:p>
          <a:p>
            <a:pPr lvl="0"/>
            <a:endParaRPr lang="tr-TR" dirty="0"/>
          </a:p>
          <a:p>
            <a:pPr marL="285750" lvl="0" indent="-285750">
              <a:buFont typeface="Arial" panose="020B0604020202020204" pitchFamily="34" charset="0"/>
              <a:buChar char="•"/>
            </a:pPr>
            <a:r>
              <a:rPr lang="tr-TR" dirty="0"/>
              <a:t>Onun Müslüman olduğunu ise kimse bilmiyordu. </a:t>
            </a:r>
            <a:r>
              <a:rPr lang="tr-TR" dirty="0" err="1"/>
              <a:t>Nuaym</a:t>
            </a:r>
            <a:r>
              <a:rPr lang="tr-TR" dirty="0"/>
              <a:t> hem Yahudilerin tanıdığı hem de Kureyş arasında güvenilir biriydi.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O, </a:t>
            </a:r>
            <a:r>
              <a:rPr lang="tr-TR" dirty="0" err="1"/>
              <a:t>Resulullah’ın</a:t>
            </a:r>
            <a:r>
              <a:rPr lang="tr-TR" dirty="0"/>
              <a:t>(</a:t>
            </a:r>
            <a:r>
              <a:rPr lang="tr-TR" dirty="0" err="1"/>
              <a:t>s.a.v</a:t>
            </a:r>
            <a:r>
              <a:rPr lang="tr-TR" dirty="0"/>
              <a:t>.) isteği üzerine Benî </a:t>
            </a:r>
            <a:r>
              <a:rPr lang="tr-TR" dirty="0" err="1"/>
              <a:t>Kurayza</a:t>
            </a:r>
            <a:r>
              <a:rPr lang="tr-TR" dirty="0"/>
              <a:t> ve </a:t>
            </a:r>
            <a:r>
              <a:rPr lang="tr-TR" dirty="0" err="1"/>
              <a:t>Kureyş’e</a:t>
            </a:r>
            <a:r>
              <a:rPr lang="tr-TR" dirty="0"/>
              <a:t> ayrı ayrı giderek onları birbirleri aleyhine kışkırttı.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Bunun sonucunda </a:t>
            </a:r>
            <a:r>
              <a:rPr lang="tr-TR" dirty="0" err="1"/>
              <a:t>Kurayza</a:t>
            </a:r>
            <a:r>
              <a:rPr lang="tr-TR" dirty="0"/>
              <a:t> Yahudileri Müslümanlar için bir tehdit olmaktan çıktı.</a:t>
            </a:r>
          </a:p>
          <a:p>
            <a:pPr marL="285750" lvl="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Kureyş ve müttefikleri, istediklerini elde edemeyip prestijlerini büyük ölçüde yitirdiler.</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err="1"/>
              <a:t>Rasulullah</a:t>
            </a:r>
            <a:r>
              <a:rPr lang="tr-TR" dirty="0"/>
              <a:t> (</a:t>
            </a:r>
            <a:r>
              <a:rPr lang="tr-TR" dirty="0" err="1"/>
              <a:t>s.a.v</a:t>
            </a:r>
            <a:r>
              <a:rPr lang="tr-TR" dirty="0"/>
              <a:t>.) “</a:t>
            </a:r>
            <a:r>
              <a:rPr lang="tr-TR" i="1" dirty="0"/>
              <a:t>Kureyş bir daha size saldırmaya cesaret edemeyecektir fakat siz onlarla savaşacaksınız.</a:t>
            </a:r>
            <a:r>
              <a:rPr lang="tr-TR" dirty="0"/>
              <a:t>” buyurarak Müslümanların bundan sonra savunmada değil de </a:t>
            </a:r>
            <a:r>
              <a:rPr lang="tr-TR" b="1" dirty="0"/>
              <a:t>taarruzda</a:t>
            </a:r>
            <a:r>
              <a:rPr lang="tr-TR" dirty="0"/>
              <a:t> bulunacağına işaret etmiştir. </a:t>
            </a:r>
          </a:p>
          <a:p>
            <a:pPr marL="285750" lvl="0" indent="-285750">
              <a:buFont typeface="Arial" panose="020B0604020202020204" pitchFamily="34" charset="0"/>
              <a:buChar char="•"/>
            </a:pPr>
            <a:endParaRPr lang="tr-TR" dirty="0"/>
          </a:p>
        </p:txBody>
      </p:sp>
    </p:spTree>
    <p:extLst>
      <p:ext uri="{BB962C8B-B14F-4D97-AF65-F5344CB8AC3E}">
        <p14:creationId xmlns:p14="http://schemas.microsoft.com/office/powerpoint/2010/main" val="2390599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619672" y="1124743"/>
            <a:ext cx="6048672" cy="4247317"/>
          </a:xfrm>
          <a:prstGeom prst="rect">
            <a:avLst/>
          </a:prstGeom>
        </p:spPr>
        <p:txBody>
          <a:bodyPr wrap="square">
            <a:spAutoFit/>
          </a:bodyPr>
          <a:lstStyle/>
          <a:p>
            <a:pPr algn="ctr"/>
            <a:r>
              <a:rPr lang="tr-TR" b="1" dirty="0">
                <a:solidFill>
                  <a:srgbClr val="FF0000"/>
                </a:solidFill>
              </a:rPr>
              <a:t>HENDEK SAVAŞI - AHZAB SURESİ </a:t>
            </a:r>
          </a:p>
          <a:p>
            <a:endParaRPr lang="tr-TR" dirty="0"/>
          </a:p>
          <a:p>
            <a:pPr marL="285750" indent="-285750">
              <a:buFont typeface="Arial" panose="020B0604020202020204" pitchFamily="34" charset="0"/>
              <a:buChar char="•"/>
            </a:pPr>
            <a:r>
              <a:rPr lang="tr-TR" dirty="0"/>
              <a:t>Ey iman edenler! Allah’ın size olan nimetini hatırlayın: Hani o zaman düşman orduları sizi kuşatmıştı; biz de onların üzerine şiddetli bir rüzgâr ve sizin göremediğiniz ordular göndermiştik. Allah, ne yapıyorsanız hepsini çok iyi görüyordu. (10)</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O sırada düşman orduları üstünüzden ve altınızdan size saldırmıştı da, korkudan gözler yerinden kaymış, yürekler ağızlara gelmişti. Hatta Allah hakkında yakışıksız, olmadık zanlar besliyordunuz. (11)</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err="1"/>
              <a:t>Mü’minler</a:t>
            </a:r>
            <a:r>
              <a:rPr lang="tr-TR" dirty="0"/>
              <a:t> orada böyle çetin şartlarla denendiler ve sarsıldıkça sarsılıp, şiddetle silkelendiler. (12)</a:t>
            </a:r>
          </a:p>
        </p:txBody>
      </p:sp>
    </p:spTree>
    <p:extLst>
      <p:ext uri="{BB962C8B-B14F-4D97-AF65-F5344CB8AC3E}">
        <p14:creationId xmlns:p14="http://schemas.microsoft.com/office/powerpoint/2010/main" val="3055907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547664" y="620688"/>
            <a:ext cx="6174432" cy="5355312"/>
          </a:xfrm>
          <a:prstGeom prst="rect">
            <a:avLst/>
          </a:prstGeom>
        </p:spPr>
        <p:txBody>
          <a:bodyPr wrap="square">
            <a:spAutoFit/>
          </a:bodyPr>
          <a:lstStyle/>
          <a:p>
            <a:pPr algn="ctr"/>
            <a:r>
              <a:rPr lang="tr-TR" dirty="0">
                <a:solidFill>
                  <a:srgbClr val="FF0000"/>
                </a:solidFill>
              </a:rPr>
              <a:t> </a:t>
            </a:r>
          </a:p>
          <a:p>
            <a:pPr algn="ctr"/>
            <a:r>
              <a:rPr lang="tr-TR" b="1" dirty="0">
                <a:solidFill>
                  <a:srgbClr val="FF0000"/>
                </a:solidFill>
              </a:rPr>
              <a:t>BENİ KURAYZA GAZVESİ</a:t>
            </a:r>
            <a:endParaRPr lang="tr-TR" dirty="0">
              <a:solidFill>
                <a:srgbClr val="FF0000"/>
              </a:solidFill>
            </a:endParaRPr>
          </a:p>
          <a:p>
            <a:r>
              <a:rPr lang="tr-TR" b="1" dirty="0"/>
              <a:t> </a:t>
            </a:r>
            <a:endParaRPr lang="tr-TR" dirty="0"/>
          </a:p>
          <a:p>
            <a:pPr marL="285750" lvl="0" indent="-285750">
              <a:buFont typeface="Arial" panose="020B0604020202020204" pitchFamily="34" charset="0"/>
              <a:buChar char="•"/>
            </a:pPr>
            <a:r>
              <a:rPr lang="tr-TR" b="1" dirty="0"/>
              <a:t>Benî </a:t>
            </a:r>
            <a:r>
              <a:rPr lang="tr-TR" b="1" dirty="0" err="1"/>
              <a:t>Kurayza</a:t>
            </a:r>
            <a:r>
              <a:rPr lang="tr-TR" dirty="0"/>
              <a:t>, Hendek Savaşında, Müslümanları arkadan vurmaya karar vermişti.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Hendek kuşatmasında </a:t>
            </a:r>
            <a:r>
              <a:rPr lang="tr-TR" b="1" dirty="0"/>
              <a:t>savaş suçu işlemeleri</a:t>
            </a:r>
            <a:r>
              <a:rPr lang="tr-TR" dirty="0"/>
              <a:t>, kendilerine savaş ilan etmek için yeterli bir sebepti. Hz. Peygamber onların üzerine yürümeye karar verdi.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İlk başta direnen Yahudiler kuşatma uzadıkça zor durumda kaldılar. Sonunda </a:t>
            </a:r>
            <a:r>
              <a:rPr lang="tr-TR" b="1" dirty="0"/>
              <a:t>Sa'd b. </a:t>
            </a:r>
            <a:r>
              <a:rPr lang="tr-TR" b="1" dirty="0" err="1"/>
              <a:t>Muaz</a:t>
            </a:r>
            <a:r>
              <a:rPr lang="tr-TR" dirty="0" err="1"/>
              <a:t>'ın</a:t>
            </a:r>
            <a:r>
              <a:rPr lang="tr-TR" dirty="0"/>
              <a:t> konuyu çözmesi için hakem tayin edilmesini kabul ettiler.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Hükmünü vermek üzere hasta yatağından kaldırılıp Hz. Peygamber'in karargâhına getirilen Sa'd, </a:t>
            </a:r>
            <a:r>
              <a:rPr lang="tr-TR" dirty="0" err="1"/>
              <a:t>büluğ</a:t>
            </a:r>
            <a:r>
              <a:rPr lang="tr-TR" dirty="0"/>
              <a:t> çağına girmiş erkeklerin idam edilmesine, kadınların ve çocukların esir alınmasına, malların ise ganimet statüsüne tabi tutulmasına karar verdi.</a:t>
            </a:r>
          </a:p>
        </p:txBody>
      </p:sp>
    </p:spTree>
    <p:extLst>
      <p:ext uri="{BB962C8B-B14F-4D97-AF65-F5344CB8AC3E}">
        <p14:creationId xmlns:p14="http://schemas.microsoft.com/office/powerpoint/2010/main" val="30597121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691680" y="404664"/>
            <a:ext cx="6624736" cy="5355312"/>
          </a:xfrm>
          <a:prstGeom prst="rect">
            <a:avLst/>
          </a:prstGeom>
        </p:spPr>
        <p:txBody>
          <a:bodyPr wrap="square">
            <a:spAutoFit/>
          </a:bodyPr>
          <a:lstStyle/>
          <a:p>
            <a:pPr algn="ctr"/>
            <a:r>
              <a:rPr lang="tr-TR" b="1" dirty="0">
                <a:solidFill>
                  <a:srgbClr val="FF0000"/>
                </a:solidFill>
              </a:rPr>
              <a:t>BATN-I NAHLE</a:t>
            </a:r>
          </a:p>
          <a:p>
            <a:pPr algn="ctr"/>
            <a:endParaRPr lang="tr-TR" dirty="0">
              <a:solidFill>
                <a:srgbClr val="FF0000"/>
              </a:solidFill>
            </a:endParaRPr>
          </a:p>
          <a:p>
            <a:pPr marL="285750" lvl="0" indent="-285750">
              <a:buFont typeface="Arial" panose="020B0604020202020204" pitchFamily="34" charset="0"/>
              <a:buChar char="•"/>
            </a:pPr>
            <a:r>
              <a:rPr lang="tr-TR" b="1" dirty="0"/>
              <a:t>Abdullah b. </a:t>
            </a:r>
            <a:r>
              <a:rPr lang="tr-TR" b="1" dirty="0" err="1"/>
              <a:t>Cahş</a:t>
            </a:r>
            <a:r>
              <a:rPr lang="tr-TR" dirty="0"/>
              <a:t> komutasında Medine civarına gönderilen </a:t>
            </a:r>
            <a:r>
              <a:rPr lang="tr-TR" dirty="0" err="1"/>
              <a:t>seriyyedir</a:t>
            </a:r>
            <a:r>
              <a:rPr lang="tr-TR" dirty="0"/>
              <a:t>.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Askerî birliğin görevi </a:t>
            </a:r>
            <a:r>
              <a:rPr lang="tr-TR" b="1" i="1" dirty="0"/>
              <a:t>keşiflerde</a:t>
            </a:r>
            <a:r>
              <a:rPr lang="tr-TR" i="1" dirty="0"/>
              <a:t> bulunmak ve istihbarat toplamaktı</a:t>
            </a:r>
            <a:r>
              <a:rPr lang="tr-TR" dirty="0"/>
              <a:t>.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Müslümanlar haram aylarda bulunmaları sebebiyle tereddüt etmelerine rağmen saldırmaya karar vererek </a:t>
            </a:r>
            <a:r>
              <a:rPr lang="tr-TR" b="1" dirty="0"/>
              <a:t>bir müşriki öldürüp iki esir aldılar</a:t>
            </a:r>
            <a:r>
              <a:rPr lang="tr-TR" dirty="0"/>
              <a:t> ve el koydukları kervan malları ile Medine’ye geldiler.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Rahmet Elçisi görevlerinin dışına çıkan </a:t>
            </a:r>
            <a:r>
              <a:rPr lang="tr-TR" dirty="0" err="1"/>
              <a:t>seriyyenin</a:t>
            </a:r>
            <a:r>
              <a:rPr lang="tr-TR" dirty="0"/>
              <a:t> </a:t>
            </a:r>
            <a:r>
              <a:rPr lang="tr-TR" b="1" dirty="0"/>
              <a:t>haram aylarda </a:t>
            </a:r>
            <a:r>
              <a:rPr lang="tr-TR" dirty="0"/>
              <a:t>kan dökmesinden hoşnut olmadı.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Bunun üzerine inen ayetler, </a:t>
            </a:r>
            <a:r>
              <a:rPr lang="tr-TR" i="1" dirty="0"/>
              <a:t>müşriklerin Müslümanlara yaptıklarının daha büyük günah olduğunu </a:t>
            </a:r>
            <a:r>
              <a:rPr lang="tr-TR" dirty="0"/>
              <a:t>bildirdi.</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Bu sefer sonrasında alınan mallar </a:t>
            </a:r>
            <a:r>
              <a:rPr lang="tr-TR" b="1" dirty="0"/>
              <a:t>elde edilen ilk ganimet</a:t>
            </a:r>
            <a:r>
              <a:rPr lang="tr-TR" dirty="0"/>
              <a:t> oldu</a:t>
            </a:r>
          </a:p>
        </p:txBody>
      </p:sp>
    </p:spTree>
    <p:extLst>
      <p:ext uri="{BB962C8B-B14F-4D97-AF65-F5344CB8AC3E}">
        <p14:creationId xmlns:p14="http://schemas.microsoft.com/office/powerpoint/2010/main" val="23424724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372754557"/>
              </p:ext>
            </p:extLst>
          </p:nvPr>
        </p:nvGraphicFramePr>
        <p:xfrm>
          <a:off x="1691680" y="1916832"/>
          <a:ext cx="6024880" cy="2314922"/>
        </p:xfrm>
        <a:graphic>
          <a:graphicData uri="http://schemas.openxmlformats.org/drawingml/2006/table">
            <a:tbl>
              <a:tblPr firstRow="1" firstCol="1" bandRow="1">
                <a:tableStyleId>{16D9F66E-5EB9-4882-86FB-DCBF35E3C3E4}</a:tableStyleId>
              </a:tblPr>
              <a:tblGrid>
                <a:gridCol w="1779270">
                  <a:extLst>
                    <a:ext uri="{9D8B030D-6E8A-4147-A177-3AD203B41FA5}">
                      <a16:colId xmlns:a16="http://schemas.microsoft.com/office/drawing/2014/main" val="20000"/>
                    </a:ext>
                  </a:extLst>
                </a:gridCol>
                <a:gridCol w="2237105">
                  <a:extLst>
                    <a:ext uri="{9D8B030D-6E8A-4147-A177-3AD203B41FA5}">
                      <a16:colId xmlns:a16="http://schemas.microsoft.com/office/drawing/2014/main" val="20001"/>
                    </a:ext>
                  </a:extLst>
                </a:gridCol>
                <a:gridCol w="2008505">
                  <a:extLst>
                    <a:ext uri="{9D8B030D-6E8A-4147-A177-3AD203B41FA5}">
                      <a16:colId xmlns:a16="http://schemas.microsoft.com/office/drawing/2014/main" val="20002"/>
                    </a:ext>
                  </a:extLst>
                </a:gridCol>
              </a:tblGrid>
              <a:tr h="806162">
                <a:tc>
                  <a:txBody>
                    <a:bodyPr/>
                    <a:lstStyle/>
                    <a:p>
                      <a:pPr>
                        <a:spcAft>
                          <a:spcPts val="0"/>
                        </a:spcAft>
                      </a:pPr>
                      <a:endParaRPr lang="tr-TR" sz="1100" dirty="0">
                        <a:solidFill>
                          <a:srgbClr val="FF0000"/>
                        </a:solidFill>
                        <a:effectLst/>
                      </a:endParaRPr>
                    </a:p>
                    <a:p>
                      <a:pPr>
                        <a:spcAft>
                          <a:spcPts val="0"/>
                        </a:spcAft>
                      </a:pPr>
                      <a:endParaRPr lang="tr-TR" sz="1100" dirty="0">
                        <a:solidFill>
                          <a:srgbClr val="FF0000"/>
                        </a:solidFill>
                        <a:effectLst/>
                      </a:endParaRPr>
                    </a:p>
                    <a:p>
                      <a:pPr>
                        <a:spcAft>
                          <a:spcPts val="0"/>
                        </a:spcAft>
                      </a:pPr>
                      <a:r>
                        <a:rPr lang="tr-TR" sz="1100" dirty="0">
                          <a:solidFill>
                            <a:srgbClr val="FF0000"/>
                          </a:solidFill>
                          <a:effectLst/>
                        </a:rPr>
                        <a:t>        </a:t>
                      </a:r>
                      <a:r>
                        <a:rPr lang="tr-TR" sz="1600" dirty="0">
                          <a:solidFill>
                            <a:srgbClr val="FF0000"/>
                          </a:solidFill>
                          <a:effectLst/>
                        </a:rPr>
                        <a:t>SAVAŞIN ADI </a:t>
                      </a:r>
                      <a:endParaRPr lang="tr-TR" sz="1100" b="1" dirty="0">
                        <a:solidFill>
                          <a:srgbClr val="FF0000"/>
                        </a:solidFill>
                        <a:effectLst/>
                        <a:latin typeface="Calibri"/>
                        <a:ea typeface="Calibri"/>
                        <a:cs typeface="Times New Roman"/>
                      </a:endParaRPr>
                    </a:p>
                  </a:txBody>
                  <a:tcPr marL="68580" marR="68580" marT="0" marB="0"/>
                </a:tc>
                <a:tc>
                  <a:txBody>
                    <a:bodyPr/>
                    <a:lstStyle/>
                    <a:p>
                      <a:pPr>
                        <a:spcAft>
                          <a:spcPts val="0"/>
                        </a:spcAft>
                      </a:pPr>
                      <a:endParaRPr lang="tr-TR" sz="1200" kern="1200" dirty="0">
                        <a:solidFill>
                          <a:srgbClr val="FF0000"/>
                        </a:solidFill>
                        <a:effectLst/>
                      </a:endParaRPr>
                    </a:p>
                    <a:p>
                      <a:pPr algn="ctr">
                        <a:spcAft>
                          <a:spcPts val="0"/>
                        </a:spcAft>
                      </a:pPr>
                      <a:r>
                        <a:rPr lang="tr-TR" sz="1400" kern="1200" dirty="0">
                          <a:solidFill>
                            <a:srgbClr val="FF0000"/>
                          </a:solidFill>
                          <a:effectLst/>
                        </a:rPr>
                        <a:t>MEDİNE’DEN ÇIKARILAN </a:t>
                      </a:r>
                    </a:p>
                    <a:p>
                      <a:pPr algn="ctr">
                        <a:spcAft>
                          <a:spcPts val="0"/>
                        </a:spcAft>
                      </a:pPr>
                      <a:r>
                        <a:rPr lang="tr-TR" sz="1400" kern="1200" dirty="0">
                          <a:solidFill>
                            <a:srgbClr val="FF0000"/>
                          </a:solidFill>
                          <a:effectLst/>
                        </a:rPr>
                        <a:t>YAHUDİ KABİLESİ</a:t>
                      </a:r>
                      <a:endParaRPr lang="tr-TR" sz="1400" b="1" kern="1200" dirty="0">
                        <a:solidFill>
                          <a:srgbClr val="FF0000"/>
                        </a:solidFill>
                        <a:effectLst/>
                        <a:latin typeface="+mn-lt"/>
                        <a:ea typeface="+mn-ea"/>
                        <a:cs typeface="+mn-cs"/>
                      </a:endParaRPr>
                    </a:p>
                  </a:txBody>
                  <a:tcPr marL="68580" marR="68580" marT="0" marB="0"/>
                </a:tc>
                <a:tc>
                  <a:txBody>
                    <a:bodyPr/>
                    <a:lstStyle/>
                    <a:p>
                      <a:pPr>
                        <a:spcAft>
                          <a:spcPts val="0"/>
                        </a:spcAft>
                      </a:pPr>
                      <a:endParaRPr lang="tr-TR" sz="1100" dirty="0">
                        <a:solidFill>
                          <a:srgbClr val="FF0000"/>
                        </a:solidFill>
                        <a:effectLst/>
                      </a:endParaRPr>
                    </a:p>
                    <a:p>
                      <a:pPr>
                        <a:spcAft>
                          <a:spcPts val="0"/>
                        </a:spcAft>
                      </a:pPr>
                      <a:endParaRPr lang="tr-TR" sz="1100" dirty="0">
                        <a:solidFill>
                          <a:srgbClr val="FF0000"/>
                        </a:solidFill>
                        <a:effectLst/>
                      </a:endParaRPr>
                    </a:p>
                    <a:p>
                      <a:pPr>
                        <a:spcAft>
                          <a:spcPts val="0"/>
                        </a:spcAft>
                      </a:pPr>
                      <a:r>
                        <a:rPr lang="tr-TR" sz="1400" dirty="0">
                          <a:solidFill>
                            <a:srgbClr val="FF0000"/>
                          </a:solidFill>
                          <a:effectLst/>
                        </a:rPr>
                        <a:t>SAVAŞIN GEÇTİĞİ SURE</a:t>
                      </a:r>
                      <a:endParaRPr lang="tr-TR" sz="1400" b="1" dirty="0">
                        <a:solidFill>
                          <a:srgbClr val="FF0000"/>
                        </a:solidFill>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r h="499365">
                <a:tc>
                  <a:txBody>
                    <a:bodyPr/>
                    <a:lstStyle/>
                    <a:p>
                      <a:pPr>
                        <a:spcAft>
                          <a:spcPts val="0"/>
                        </a:spcAft>
                      </a:pPr>
                      <a:endParaRPr lang="tr-TR" sz="1100" dirty="0">
                        <a:effectLst/>
                      </a:endParaRPr>
                    </a:p>
                    <a:p>
                      <a:pPr>
                        <a:spcAft>
                          <a:spcPts val="0"/>
                        </a:spcAft>
                      </a:pPr>
                      <a:r>
                        <a:rPr lang="tr-TR" sz="1100" dirty="0">
                          <a:effectLst/>
                        </a:rPr>
                        <a:t>BEDİR SAVAŞI</a:t>
                      </a:r>
                    </a:p>
                    <a:p>
                      <a:pPr>
                        <a:spcAft>
                          <a:spcPts val="0"/>
                        </a:spcAft>
                      </a:pPr>
                      <a:endParaRPr lang="tr-TR" sz="1100" dirty="0">
                        <a:solidFill>
                          <a:srgbClr val="000000"/>
                        </a:solidFill>
                        <a:effectLst/>
                        <a:latin typeface="Calibri"/>
                        <a:ea typeface="Calibri"/>
                        <a:cs typeface="Times New Roman"/>
                      </a:endParaRPr>
                    </a:p>
                  </a:txBody>
                  <a:tcPr marL="68580" marR="68580" marT="0" marB="0"/>
                </a:tc>
                <a:tc>
                  <a:txBody>
                    <a:bodyPr/>
                    <a:lstStyle/>
                    <a:p>
                      <a:pPr>
                        <a:spcAft>
                          <a:spcPts val="0"/>
                        </a:spcAft>
                      </a:pPr>
                      <a:endParaRPr lang="tr-TR" sz="1100" dirty="0">
                        <a:effectLst/>
                      </a:endParaRPr>
                    </a:p>
                    <a:p>
                      <a:pPr>
                        <a:spcAft>
                          <a:spcPts val="0"/>
                        </a:spcAft>
                      </a:pPr>
                      <a:r>
                        <a:rPr lang="tr-TR" sz="1100" dirty="0">
                          <a:effectLst/>
                        </a:rPr>
                        <a:t>KAYNUKAOĞULLARI</a:t>
                      </a:r>
                      <a:endParaRPr lang="tr-TR" sz="1100" dirty="0">
                        <a:solidFill>
                          <a:srgbClr val="000000"/>
                        </a:solidFill>
                        <a:effectLst/>
                        <a:latin typeface="Calibri"/>
                        <a:ea typeface="Calibri"/>
                        <a:cs typeface="Times New Roman"/>
                      </a:endParaRPr>
                    </a:p>
                  </a:txBody>
                  <a:tcPr marL="68580" marR="68580" marT="0" marB="0"/>
                </a:tc>
                <a:tc>
                  <a:txBody>
                    <a:bodyPr/>
                    <a:lstStyle/>
                    <a:p>
                      <a:pPr>
                        <a:spcAft>
                          <a:spcPts val="0"/>
                        </a:spcAft>
                      </a:pPr>
                      <a:endParaRPr lang="tr-TR" sz="1100" dirty="0">
                        <a:effectLst/>
                      </a:endParaRPr>
                    </a:p>
                    <a:p>
                      <a:pPr>
                        <a:spcAft>
                          <a:spcPts val="0"/>
                        </a:spcAft>
                      </a:pPr>
                      <a:r>
                        <a:rPr lang="tr-TR" sz="1100" dirty="0">
                          <a:effectLst/>
                        </a:rPr>
                        <a:t>ENFAL VE AL-İ İMRAN SURELERİ</a:t>
                      </a:r>
                      <a:endParaRPr lang="tr-TR" sz="1100" dirty="0">
                        <a:solidFill>
                          <a:srgbClr val="000000"/>
                        </a:solidFill>
                        <a:effectLst/>
                        <a:latin typeface="Calibri"/>
                        <a:ea typeface="Calibri"/>
                        <a:cs typeface="Times New Roman"/>
                      </a:endParaRPr>
                    </a:p>
                  </a:txBody>
                  <a:tcPr marL="68580" marR="68580" marT="0" marB="0"/>
                </a:tc>
                <a:extLst>
                  <a:ext uri="{0D108BD9-81ED-4DB2-BD59-A6C34878D82A}">
                    <a16:rowId xmlns:a16="http://schemas.microsoft.com/office/drawing/2014/main" val="10001"/>
                  </a:ext>
                </a:extLst>
              </a:tr>
              <a:tr h="499365">
                <a:tc>
                  <a:txBody>
                    <a:bodyPr/>
                    <a:lstStyle/>
                    <a:p>
                      <a:pPr>
                        <a:spcAft>
                          <a:spcPts val="0"/>
                        </a:spcAft>
                      </a:pPr>
                      <a:endParaRPr lang="tr-TR" sz="1100" dirty="0">
                        <a:effectLst/>
                      </a:endParaRPr>
                    </a:p>
                    <a:p>
                      <a:pPr>
                        <a:spcAft>
                          <a:spcPts val="0"/>
                        </a:spcAft>
                      </a:pPr>
                      <a:r>
                        <a:rPr lang="tr-TR" sz="1100" dirty="0">
                          <a:effectLst/>
                        </a:rPr>
                        <a:t>UHUD SAVAŞI</a:t>
                      </a:r>
                    </a:p>
                    <a:p>
                      <a:pPr>
                        <a:spcAft>
                          <a:spcPts val="0"/>
                        </a:spcAft>
                      </a:pPr>
                      <a:endParaRPr lang="tr-TR" sz="1100" dirty="0">
                        <a:solidFill>
                          <a:srgbClr val="000000"/>
                        </a:solidFill>
                        <a:effectLst/>
                        <a:latin typeface="Calibri"/>
                        <a:ea typeface="Calibri"/>
                        <a:cs typeface="Times New Roman"/>
                      </a:endParaRPr>
                    </a:p>
                  </a:txBody>
                  <a:tcPr marL="68580" marR="68580" marT="0" marB="0"/>
                </a:tc>
                <a:tc>
                  <a:txBody>
                    <a:bodyPr/>
                    <a:lstStyle/>
                    <a:p>
                      <a:pPr>
                        <a:spcAft>
                          <a:spcPts val="0"/>
                        </a:spcAft>
                      </a:pPr>
                      <a:endParaRPr lang="tr-TR" sz="1100" dirty="0">
                        <a:effectLst/>
                      </a:endParaRPr>
                    </a:p>
                    <a:p>
                      <a:pPr>
                        <a:spcAft>
                          <a:spcPts val="0"/>
                        </a:spcAft>
                      </a:pPr>
                      <a:r>
                        <a:rPr lang="tr-TR" sz="1100" dirty="0">
                          <a:effectLst/>
                        </a:rPr>
                        <a:t>NADİROĞULLARI</a:t>
                      </a:r>
                      <a:endParaRPr lang="tr-TR" sz="1100" dirty="0">
                        <a:solidFill>
                          <a:srgbClr val="000000"/>
                        </a:solidFill>
                        <a:effectLst/>
                        <a:latin typeface="Calibri"/>
                        <a:ea typeface="Calibri"/>
                        <a:cs typeface="Times New Roman"/>
                      </a:endParaRPr>
                    </a:p>
                  </a:txBody>
                  <a:tcPr marL="68580" marR="68580" marT="0" marB="0"/>
                </a:tc>
                <a:tc>
                  <a:txBody>
                    <a:bodyPr/>
                    <a:lstStyle/>
                    <a:p>
                      <a:pPr>
                        <a:spcAft>
                          <a:spcPts val="0"/>
                        </a:spcAft>
                      </a:pPr>
                      <a:endParaRPr lang="tr-TR" sz="1100" dirty="0">
                        <a:effectLst/>
                      </a:endParaRPr>
                    </a:p>
                    <a:p>
                      <a:pPr>
                        <a:spcAft>
                          <a:spcPts val="0"/>
                        </a:spcAft>
                      </a:pPr>
                      <a:r>
                        <a:rPr lang="tr-TR" sz="1100" dirty="0">
                          <a:effectLst/>
                        </a:rPr>
                        <a:t>Aİ İMRAN SURESİ</a:t>
                      </a:r>
                      <a:endParaRPr lang="tr-TR" sz="1100" dirty="0">
                        <a:solidFill>
                          <a:srgbClr val="000000"/>
                        </a:solidFill>
                        <a:effectLst/>
                        <a:latin typeface="Calibri"/>
                        <a:ea typeface="Calibri"/>
                        <a:cs typeface="Times New Roman"/>
                      </a:endParaRPr>
                    </a:p>
                  </a:txBody>
                  <a:tcPr marL="68580" marR="68580" marT="0" marB="0"/>
                </a:tc>
                <a:extLst>
                  <a:ext uri="{0D108BD9-81ED-4DB2-BD59-A6C34878D82A}">
                    <a16:rowId xmlns:a16="http://schemas.microsoft.com/office/drawing/2014/main" val="10002"/>
                  </a:ext>
                </a:extLst>
              </a:tr>
              <a:tr h="499365">
                <a:tc>
                  <a:txBody>
                    <a:bodyPr/>
                    <a:lstStyle/>
                    <a:p>
                      <a:pPr>
                        <a:spcAft>
                          <a:spcPts val="0"/>
                        </a:spcAft>
                      </a:pPr>
                      <a:endParaRPr lang="tr-TR" sz="1100" dirty="0">
                        <a:effectLst/>
                      </a:endParaRPr>
                    </a:p>
                    <a:p>
                      <a:pPr>
                        <a:spcAft>
                          <a:spcPts val="0"/>
                        </a:spcAft>
                      </a:pPr>
                      <a:r>
                        <a:rPr lang="tr-TR" sz="1100" dirty="0">
                          <a:effectLst/>
                        </a:rPr>
                        <a:t>HENDEK SAVAŞI</a:t>
                      </a:r>
                    </a:p>
                    <a:p>
                      <a:pPr>
                        <a:spcAft>
                          <a:spcPts val="0"/>
                        </a:spcAft>
                      </a:pPr>
                      <a:endParaRPr lang="tr-TR" sz="1100" dirty="0">
                        <a:solidFill>
                          <a:srgbClr val="000000"/>
                        </a:solidFill>
                        <a:effectLst/>
                        <a:latin typeface="Calibri"/>
                        <a:ea typeface="Calibri"/>
                        <a:cs typeface="Times New Roman"/>
                      </a:endParaRPr>
                    </a:p>
                  </a:txBody>
                  <a:tcPr marL="68580" marR="68580" marT="0" marB="0"/>
                </a:tc>
                <a:tc>
                  <a:txBody>
                    <a:bodyPr/>
                    <a:lstStyle/>
                    <a:p>
                      <a:pPr>
                        <a:spcAft>
                          <a:spcPts val="0"/>
                        </a:spcAft>
                      </a:pPr>
                      <a:endParaRPr lang="tr-TR" sz="1100" dirty="0">
                        <a:effectLst/>
                      </a:endParaRPr>
                    </a:p>
                    <a:p>
                      <a:pPr>
                        <a:spcAft>
                          <a:spcPts val="0"/>
                        </a:spcAft>
                      </a:pPr>
                      <a:r>
                        <a:rPr lang="tr-TR" sz="1100" dirty="0">
                          <a:effectLst/>
                        </a:rPr>
                        <a:t>KURAYZAOĞULLARI</a:t>
                      </a:r>
                      <a:endParaRPr lang="tr-TR" sz="1100" dirty="0">
                        <a:solidFill>
                          <a:srgbClr val="000000"/>
                        </a:solidFill>
                        <a:effectLst/>
                        <a:latin typeface="Calibri"/>
                        <a:ea typeface="Calibri"/>
                        <a:cs typeface="Times New Roman"/>
                      </a:endParaRPr>
                    </a:p>
                  </a:txBody>
                  <a:tcPr marL="68580" marR="68580" marT="0" marB="0"/>
                </a:tc>
                <a:tc>
                  <a:txBody>
                    <a:bodyPr/>
                    <a:lstStyle/>
                    <a:p>
                      <a:pPr>
                        <a:spcAft>
                          <a:spcPts val="0"/>
                        </a:spcAft>
                      </a:pPr>
                      <a:endParaRPr lang="tr-TR" sz="1100" dirty="0">
                        <a:effectLst/>
                      </a:endParaRPr>
                    </a:p>
                    <a:p>
                      <a:pPr>
                        <a:spcAft>
                          <a:spcPts val="0"/>
                        </a:spcAft>
                      </a:pPr>
                      <a:r>
                        <a:rPr lang="tr-TR" sz="1100" dirty="0">
                          <a:effectLst/>
                        </a:rPr>
                        <a:t>AHZAB SURESİ</a:t>
                      </a:r>
                      <a:endParaRPr lang="tr-TR" sz="1100" dirty="0">
                        <a:solidFill>
                          <a:srgbClr val="000000"/>
                        </a:solidFill>
                        <a:effectLst/>
                        <a:latin typeface="Calibri"/>
                        <a:ea typeface="Calibri"/>
                        <a:cs typeface="Times New Roman"/>
                      </a:endParaRPr>
                    </a:p>
                  </a:txBody>
                  <a:tcPr marL="68580" marR="68580" marT="0" marB="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0957621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2348880"/>
            <a:ext cx="8794491" cy="262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46484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31640" y="1052736"/>
            <a:ext cx="6408712" cy="4801314"/>
          </a:xfrm>
          <a:prstGeom prst="rect">
            <a:avLst/>
          </a:prstGeom>
        </p:spPr>
        <p:txBody>
          <a:bodyPr wrap="square">
            <a:spAutoFit/>
          </a:bodyPr>
          <a:lstStyle/>
          <a:p>
            <a:pPr algn="ctr"/>
            <a:r>
              <a:rPr lang="tr-TR" b="1" dirty="0">
                <a:solidFill>
                  <a:srgbClr val="FF0000"/>
                </a:solidFill>
              </a:rPr>
              <a:t>BENÎ MÜSTALİK GAZVESİ  (MÜREYSİ GAZVESİ)</a:t>
            </a:r>
          </a:p>
          <a:p>
            <a:endParaRPr lang="tr-TR" dirty="0"/>
          </a:p>
          <a:p>
            <a:pPr marL="285750" lvl="0" indent="-285750">
              <a:buFont typeface="Arial" panose="020B0604020202020204" pitchFamily="34" charset="0"/>
              <a:buChar char="•"/>
            </a:pPr>
            <a:r>
              <a:rPr lang="tr-TR" dirty="0"/>
              <a:t>Kureyş, bütün müttefiklerini harekete geçirerek Hendek Gazvesi için hazırlıklara giriştiğinde </a:t>
            </a:r>
            <a:r>
              <a:rPr lang="tr-TR" dirty="0" err="1"/>
              <a:t>Huzâa</a:t>
            </a:r>
            <a:r>
              <a:rPr lang="tr-TR" dirty="0"/>
              <a:t> kabilesinin bir kolu olan Benî </a:t>
            </a:r>
            <a:r>
              <a:rPr lang="tr-TR" dirty="0" err="1"/>
              <a:t>Mustaliḳ’in</a:t>
            </a:r>
            <a:r>
              <a:rPr lang="tr-TR" dirty="0"/>
              <a:t> reisi </a:t>
            </a:r>
            <a:r>
              <a:rPr lang="tr-TR" b="1" dirty="0"/>
              <a:t>Hâris b. Ebû Dırâr</a:t>
            </a:r>
            <a:r>
              <a:rPr lang="tr-TR" dirty="0"/>
              <a:t>, </a:t>
            </a:r>
            <a:r>
              <a:rPr lang="tr-TR" b="1" i="1" dirty="0"/>
              <a:t>Müreysî‘ suyu</a:t>
            </a:r>
            <a:r>
              <a:rPr lang="tr-TR" dirty="0"/>
              <a:t> başında karargâh kurup Müslümanlara karşı çevredeki kabileleri de kışkırtarak asker toplamaya başladı.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Hz. Peygamber bu haberlerin doğru olduğunu bölgeye gidip araştıran </a:t>
            </a:r>
            <a:r>
              <a:rPr lang="tr-TR" b="1" dirty="0" err="1"/>
              <a:t>Büreyde</a:t>
            </a:r>
            <a:r>
              <a:rPr lang="tr-TR" b="1" dirty="0"/>
              <a:t> b. </a:t>
            </a:r>
            <a:r>
              <a:rPr lang="tr-TR" b="1" dirty="0" err="1"/>
              <a:t>Husayb'</a:t>
            </a:r>
            <a:r>
              <a:rPr lang="tr-TR" dirty="0" err="1"/>
              <a:t>den</a:t>
            </a:r>
            <a:r>
              <a:rPr lang="tr-TR" dirty="0"/>
              <a:t> de öğrendi. </a:t>
            </a:r>
          </a:p>
          <a:p>
            <a:pPr marL="285750" lvl="0" indent="-285750">
              <a:buFont typeface="Arial" panose="020B0604020202020204" pitchFamily="34" charset="0"/>
              <a:buChar char="•"/>
            </a:pPr>
            <a:endParaRPr lang="tr-TR" b="1" dirty="0"/>
          </a:p>
          <a:p>
            <a:pPr marL="285750" lvl="0" indent="-285750">
              <a:buFont typeface="Arial" panose="020B0604020202020204" pitchFamily="34" charset="0"/>
              <a:buChar char="•"/>
            </a:pPr>
            <a:r>
              <a:rPr lang="tr-TR" b="1" dirty="0"/>
              <a:t>Müreysî' </a:t>
            </a:r>
            <a:r>
              <a:rPr lang="tr-TR" dirty="0"/>
              <a:t>kuyusunun başında karşılaştığı düşmana önce Hz. Ömer'i göndererek onları İslâm'a davet etti.</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err="1"/>
              <a:t>Mustalikoğulları</a:t>
            </a:r>
            <a:r>
              <a:rPr lang="tr-TR" dirty="0"/>
              <a:t> bu daveti kabul etmeyip savaştılar ve yenildiler </a:t>
            </a:r>
          </a:p>
          <a:p>
            <a:pPr marL="285750" lvl="0" indent="-285750" algn="ctr">
              <a:buFont typeface="Arial" panose="020B0604020202020204" pitchFamily="34" charset="0"/>
              <a:buChar char="•"/>
            </a:pPr>
            <a:endParaRPr lang="tr-TR" dirty="0"/>
          </a:p>
          <a:p>
            <a:pPr algn="ctr"/>
            <a:endParaRPr lang="tr-TR" dirty="0"/>
          </a:p>
        </p:txBody>
      </p:sp>
    </p:spTree>
    <p:extLst>
      <p:ext uri="{BB962C8B-B14F-4D97-AF65-F5344CB8AC3E}">
        <p14:creationId xmlns:p14="http://schemas.microsoft.com/office/powerpoint/2010/main" val="15407376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691680" y="836712"/>
            <a:ext cx="6048672" cy="5078313"/>
          </a:xfrm>
          <a:prstGeom prst="rect">
            <a:avLst/>
          </a:prstGeom>
        </p:spPr>
        <p:txBody>
          <a:bodyPr wrap="square">
            <a:spAutoFit/>
          </a:bodyPr>
          <a:lstStyle/>
          <a:p>
            <a:pPr algn="ctr"/>
            <a:r>
              <a:rPr lang="tr-TR" b="1" dirty="0">
                <a:solidFill>
                  <a:srgbClr val="FF0000"/>
                </a:solidFill>
              </a:rPr>
              <a:t>BENÎ MÜSTALİK GAZVESİ  (MÜREYSİ GAZVESİ)</a:t>
            </a:r>
          </a:p>
          <a:p>
            <a:pPr lvl="0"/>
            <a:endParaRPr lang="tr-TR" dirty="0"/>
          </a:p>
          <a:p>
            <a:pPr marL="285750" lvl="0" indent="-285750">
              <a:buFont typeface="Arial" panose="020B0604020202020204" pitchFamily="34" charset="0"/>
              <a:buChar char="•"/>
            </a:pPr>
            <a:r>
              <a:rPr lang="tr-TR" dirty="0"/>
              <a:t>Benî </a:t>
            </a:r>
            <a:r>
              <a:rPr lang="tr-TR" dirty="0" err="1"/>
              <a:t>Mustaliḳ</a:t>
            </a:r>
            <a:r>
              <a:rPr lang="tr-TR" dirty="0"/>
              <a:t> (Müreysî‘) Gazvesi’nin Hendek </a:t>
            </a:r>
            <a:r>
              <a:rPr lang="tr-TR" dirty="0" err="1"/>
              <a:t>Gazvesi’nden</a:t>
            </a:r>
            <a:r>
              <a:rPr lang="tr-TR" dirty="0"/>
              <a:t> sonra vuku bulmuş olabileceği de ileri sürülmektedir.</a:t>
            </a:r>
          </a:p>
          <a:p>
            <a:pPr marL="285750" lvl="0" indent="-285750">
              <a:buFont typeface="Arial" panose="020B0604020202020204" pitchFamily="34" charset="0"/>
              <a:buChar char="•"/>
            </a:pPr>
            <a:r>
              <a:rPr lang="tr-TR" dirty="0"/>
              <a:t> </a:t>
            </a:r>
          </a:p>
          <a:p>
            <a:pPr marL="285750" lvl="0" indent="-285750">
              <a:buFont typeface="Arial" panose="020B0604020202020204" pitchFamily="34" charset="0"/>
              <a:buChar char="•"/>
            </a:pPr>
            <a:r>
              <a:rPr lang="tr-TR" dirty="0" err="1"/>
              <a:t>Resûl</a:t>
            </a:r>
            <a:r>
              <a:rPr lang="tr-TR" dirty="0"/>
              <a:t>-i Ekrem esirler arasında bulunan kabile reisi </a:t>
            </a:r>
            <a:r>
              <a:rPr lang="tr-TR" dirty="0" err="1"/>
              <a:t>Hâris’in</a:t>
            </a:r>
            <a:r>
              <a:rPr lang="tr-TR" dirty="0"/>
              <a:t> kızı </a:t>
            </a:r>
            <a:r>
              <a:rPr lang="tr-TR" b="1" dirty="0" err="1"/>
              <a:t>Cüveyriye</a:t>
            </a:r>
            <a:r>
              <a:rPr lang="tr-TR" dirty="0"/>
              <a:t> ile evlendi.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Bu evlilik dolayısıyla ashabın esirleri karşılıksız serbest bırakması sonucunda başta </a:t>
            </a:r>
            <a:r>
              <a:rPr lang="tr-TR" b="1" dirty="0"/>
              <a:t>Hâris b. Ebû Dırâr</a:t>
            </a:r>
            <a:r>
              <a:rPr lang="tr-TR" dirty="0"/>
              <a:t> olmak üzere kabilenin hemen hemen tamamı İslâm’a girdi.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err="1"/>
              <a:t>Mustalikoğulları</a:t>
            </a:r>
            <a:r>
              <a:rPr lang="tr-TR" dirty="0"/>
              <a:t> Gazvesi sonunda </a:t>
            </a:r>
            <a:r>
              <a:rPr lang="tr-TR" b="1" dirty="0"/>
              <a:t>İfk Hâdisesi</a:t>
            </a:r>
            <a:r>
              <a:rPr lang="tr-TR" dirty="0"/>
              <a:t>, yani Hz. </a:t>
            </a:r>
            <a:r>
              <a:rPr lang="tr-TR" dirty="0" err="1"/>
              <a:t>Âişe'ye</a:t>
            </a:r>
            <a:r>
              <a:rPr lang="tr-TR" dirty="0"/>
              <a:t> yapılan iftira olayı vuku buldu.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Hz. </a:t>
            </a:r>
            <a:r>
              <a:rPr lang="tr-TR" dirty="0" err="1"/>
              <a:t>Âişe</a:t>
            </a:r>
            <a:r>
              <a:rPr lang="tr-TR" dirty="0"/>
              <a:t> savaştan döndükten sonra iftirayı duyunca bir ay kadar hasta yattı. Hz. </a:t>
            </a:r>
            <a:r>
              <a:rPr lang="tr-TR" dirty="0" err="1"/>
              <a:t>Âişe'nin</a:t>
            </a:r>
            <a:r>
              <a:rPr lang="tr-TR" dirty="0"/>
              <a:t> suçsuz olduğunu bildiren </a:t>
            </a:r>
            <a:r>
              <a:rPr lang="tr-TR" dirty="0" err="1"/>
              <a:t>âyetler</a:t>
            </a:r>
            <a:r>
              <a:rPr lang="tr-TR" dirty="0"/>
              <a:t> (</a:t>
            </a:r>
            <a:r>
              <a:rPr lang="tr-TR" dirty="0" err="1"/>
              <a:t>Nûr</a:t>
            </a:r>
            <a:r>
              <a:rPr lang="tr-TR" dirty="0"/>
              <a:t> 24/11-20) </a:t>
            </a:r>
            <a:r>
              <a:rPr lang="tr-TR" dirty="0" err="1"/>
              <a:t>nâzil</a:t>
            </a:r>
            <a:r>
              <a:rPr lang="tr-TR" dirty="0"/>
              <a:t> oldu. </a:t>
            </a:r>
          </a:p>
        </p:txBody>
      </p:sp>
    </p:spTree>
    <p:extLst>
      <p:ext uri="{BB962C8B-B14F-4D97-AF65-F5344CB8AC3E}">
        <p14:creationId xmlns:p14="http://schemas.microsoft.com/office/powerpoint/2010/main" val="31780743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763688" y="1268760"/>
            <a:ext cx="5886400" cy="3970318"/>
          </a:xfrm>
          <a:prstGeom prst="rect">
            <a:avLst/>
          </a:prstGeom>
        </p:spPr>
        <p:txBody>
          <a:bodyPr wrap="square">
            <a:spAutoFit/>
          </a:bodyPr>
          <a:lstStyle/>
          <a:p>
            <a:pPr algn="ctr"/>
            <a:r>
              <a:rPr lang="tr-TR" b="1" dirty="0">
                <a:solidFill>
                  <a:srgbClr val="FF0000"/>
                </a:solidFill>
              </a:rPr>
              <a:t>İFK HÂDİSESİ </a:t>
            </a:r>
          </a:p>
          <a:p>
            <a:endParaRPr lang="tr-TR" dirty="0"/>
          </a:p>
          <a:p>
            <a:pPr marL="285750" indent="-285750">
              <a:buFont typeface="Arial" panose="020B0604020202020204" pitchFamily="34" charset="0"/>
              <a:buChar char="•"/>
            </a:pPr>
            <a:r>
              <a:rPr lang="tr-TR" dirty="0"/>
              <a:t>İfk hâdisesi, Hz. </a:t>
            </a:r>
            <a:r>
              <a:rPr lang="tr-TR" dirty="0" err="1"/>
              <a:t>Âişe</a:t>
            </a:r>
            <a:r>
              <a:rPr lang="tr-TR" dirty="0"/>
              <a:t> (</a:t>
            </a:r>
            <a:r>
              <a:rPr lang="tr-TR" dirty="0" err="1"/>
              <a:t>r.a</a:t>
            </a:r>
            <a:r>
              <a:rPr lang="tr-TR" dirty="0"/>
              <a:t>.) Validemize münâfıkların reisi </a:t>
            </a:r>
            <a:r>
              <a:rPr lang="tr-TR" b="1" dirty="0"/>
              <a:t>Abdullah bin </a:t>
            </a:r>
            <a:r>
              <a:rPr lang="tr-TR" b="1" dirty="0" err="1"/>
              <a:t>Übeyy</a:t>
            </a:r>
            <a:r>
              <a:rPr lang="tr-TR" dirty="0"/>
              <a:t> tarafından yapılan iftira hâdisesidir. </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b="1" dirty="0"/>
              <a:t>Beni </a:t>
            </a:r>
            <a:r>
              <a:rPr lang="tr-TR" b="1" dirty="0" err="1"/>
              <a:t>Mustalik</a:t>
            </a:r>
            <a:r>
              <a:rPr lang="tr-TR" b="1" dirty="0"/>
              <a:t> </a:t>
            </a:r>
            <a:r>
              <a:rPr lang="tr-TR" dirty="0"/>
              <a:t>gazvesinden sonra gerçekleşmiştir.</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b="1" dirty="0" err="1"/>
              <a:t>Safvan</a:t>
            </a:r>
            <a:r>
              <a:rPr lang="tr-TR" b="1" dirty="0"/>
              <a:t> bin Muattal</a:t>
            </a:r>
            <a:r>
              <a:rPr lang="tr-TR" dirty="0"/>
              <a:t>, ordunun arkasına kalır, bir şey kalmışsa, kaybolmaması için alıp diğer konak yerine götürürdü. </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Hz </a:t>
            </a:r>
            <a:r>
              <a:rPr lang="tr-TR" dirty="0" err="1"/>
              <a:t>Aişe</a:t>
            </a:r>
            <a:r>
              <a:rPr lang="tr-TR" dirty="0"/>
              <a:t> ile </a:t>
            </a:r>
            <a:r>
              <a:rPr lang="tr-TR" b="1" dirty="0" err="1"/>
              <a:t>Safvan</a:t>
            </a:r>
            <a:r>
              <a:rPr lang="tr-TR" b="1" dirty="0"/>
              <a:t> bin </a:t>
            </a:r>
            <a:r>
              <a:rPr lang="tr-TR" b="1" dirty="0" err="1"/>
              <a:t>Muattal</a:t>
            </a:r>
            <a:r>
              <a:rPr lang="tr-TR" dirty="0" err="1"/>
              <a:t>’a</a:t>
            </a:r>
            <a:r>
              <a:rPr lang="tr-TR" dirty="0"/>
              <a:t> bu iftira atılmıştır.</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Nur suresi ile iftira olduğu açığa çıkmıştır.</a:t>
            </a:r>
          </a:p>
        </p:txBody>
      </p:sp>
    </p:spTree>
    <p:extLst>
      <p:ext uri="{BB962C8B-B14F-4D97-AF65-F5344CB8AC3E}">
        <p14:creationId xmlns:p14="http://schemas.microsoft.com/office/powerpoint/2010/main" val="373750447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59632" y="620688"/>
            <a:ext cx="6552728" cy="5355312"/>
          </a:xfrm>
          <a:prstGeom prst="rect">
            <a:avLst/>
          </a:prstGeom>
        </p:spPr>
        <p:txBody>
          <a:bodyPr wrap="square">
            <a:spAutoFit/>
          </a:bodyPr>
          <a:lstStyle/>
          <a:p>
            <a:pPr algn="ctr"/>
            <a:r>
              <a:rPr lang="tr-TR" b="1" dirty="0">
                <a:solidFill>
                  <a:srgbClr val="FF0000"/>
                </a:solidFill>
              </a:rPr>
              <a:t>HUDEYBİYE ANLAŞMASI</a:t>
            </a:r>
          </a:p>
          <a:p>
            <a:endParaRPr lang="tr-TR" dirty="0"/>
          </a:p>
          <a:p>
            <a:pPr marL="285750" lvl="0" indent="-285750">
              <a:buFont typeface="Arial" panose="020B0604020202020204" pitchFamily="34" charset="0"/>
              <a:buChar char="•"/>
            </a:pPr>
            <a:r>
              <a:rPr lang="tr-TR" dirty="0"/>
              <a:t>Rüyasında Kâbe’yi ziyaret ettiğini gören Peygamberimiz </a:t>
            </a:r>
            <a:r>
              <a:rPr lang="tr-TR" dirty="0" err="1"/>
              <a:t>sahabilere</a:t>
            </a:r>
            <a:r>
              <a:rPr lang="tr-TR" dirty="0"/>
              <a:t> </a:t>
            </a:r>
            <a:r>
              <a:rPr lang="tr-TR" dirty="0" err="1"/>
              <a:t>Umre’ye</a:t>
            </a:r>
            <a:r>
              <a:rPr lang="tr-TR" dirty="0"/>
              <a:t> gideceği müjdesini verdi. </a:t>
            </a:r>
          </a:p>
          <a:p>
            <a:pPr marL="285750" lvl="0" indent="-285750">
              <a:buFont typeface="Arial" panose="020B0604020202020204" pitchFamily="34" charset="0"/>
              <a:buChar char="•"/>
            </a:pPr>
            <a:endParaRPr lang="tr-TR" b="1" dirty="0"/>
          </a:p>
          <a:p>
            <a:pPr marL="285750" lvl="0" indent="-285750">
              <a:buFont typeface="Arial" panose="020B0604020202020204" pitchFamily="34" charset="0"/>
              <a:buChar char="•"/>
            </a:pPr>
            <a:r>
              <a:rPr lang="tr-TR" b="1" dirty="0"/>
              <a:t>Abdullah b. </a:t>
            </a:r>
            <a:r>
              <a:rPr lang="tr-TR" b="1" dirty="0" err="1"/>
              <a:t>Ümmü</a:t>
            </a:r>
            <a:r>
              <a:rPr lang="tr-TR" b="1" dirty="0"/>
              <a:t> </a:t>
            </a:r>
            <a:r>
              <a:rPr lang="tr-TR" b="1" dirty="0" err="1"/>
              <a:t>Mektûm</a:t>
            </a:r>
            <a:r>
              <a:rPr lang="tr-TR" dirty="0" err="1"/>
              <a:t>’u</a:t>
            </a:r>
            <a:r>
              <a:rPr lang="tr-TR" dirty="0"/>
              <a:t> yerine vekil bırakıp, zilkade ayının ilk pazartesi günü 1400 civarında sahabi ile birlikte Medine’den yola çıktı. </a:t>
            </a:r>
          </a:p>
          <a:p>
            <a:pPr lvl="0"/>
            <a:endParaRPr lang="tr-TR" dirty="0"/>
          </a:p>
          <a:p>
            <a:pPr marL="285750" lvl="0" indent="-285750">
              <a:buFont typeface="Arial" panose="020B0604020202020204" pitchFamily="34" charset="0"/>
              <a:buChar char="•"/>
            </a:pPr>
            <a:r>
              <a:rPr lang="tr-TR" dirty="0"/>
              <a:t>Yanlarında götürülmek üzere kurbanlık olarak yetmiş deve hazırlattı.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Kafilede biri Hz. Peygamberin eşi </a:t>
            </a:r>
            <a:r>
              <a:rPr lang="tr-TR" b="1" dirty="0" err="1"/>
              <a:t>Ümmü</a:t>
            </a:r>
            <a:r>
              <a:rPr lang="tr-TR" b="1" dirty="0"/>
              <a:t> Seleme</a:t>
            </a:r>
            <a:r>
              <a:rPr lang="tr-TR" dirty="0"/>
              <a:t>(</a:t>
            </a:r>
            <a:r>
              <a:rPr lang="tr-TR" dirty="0" err="1"/>
              <a:t>r.a</a:t>
            </a:r>
            <a:r>
              <a:rPr lang="tr-TR" dirty="0"/>
              <a:t>.) olmak üzere dört de kadın sahabi vardı.</a:t>
            </a:r>
          </a:p>
          <a:p>
            <a:pPr marL="285750" lvl="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Cabir b. Abdullah’ın Hudeybiye ile ilgili rivayeti şöyledir: “</a:t>
            </a:r>
            <a:r>
              <a:rPr lang="tr-TR" i="1" dirty="0"/>
              <a:t>O gün bin dört yüz kişi idik. Allah’ın Resulü bize şöyle buyurdu: Siz şu anda yeryüzünde bulunan en değerli topluluksunuz!”</a:t>
            </a:r>
            <a:r>
              <a:rPr lang="tr-TR" b="1" dirty="0"/>
              <a:t> </a:t>
            </a:r>
            <a:endParaRPr lang="tr-TR" dirty="0"/>
          </a:p>
          <a:p>
            <a:pPr marL="285750" lvl="0" indent="-285750">
              <a:buFont typeface="Arial" panose="020B0604020202020204" pitchFamily="34" charset="0"/>
              <a:buChar char="•"/>
            </a:pPr>
            <a:endParaRPr lang="tr-TR" dirty="0"/>
          </a:p>
        </p:txBody>
      </p:sp>
    </p:spTree>
    <p:extLst>
      <p:ext uri="{BB962C8B-B14F-4D97-AF65-F5344CB8AC3E}">
        <p14:creationId xmlns:p14="http://schemas.microsoft.com/office/powerpoint/2010/main" val="216216092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39088" y="836712"/>
            <a:ext cx="5941224" cy="4801314"/>
          </a:xfrm>
          <a:prstGeom prst="rect">
            <a:avLst/>
          </a:prstGeom>
        </p:spPr>
        <p:txBody>
          <a:bodyPr wrap="square">
            <a:spAutoFit/>
          </a:bodyPr>
          <a:lstStyle/>
          <a:p>
            <a:pPr algn="ctr"/>
            <a:r>
              <a:rPr lang="tr-TR" b="1" dirty="0">
                <a:solidFill>
                  <a:srgbClr val="FF0000"/>
                </a:solidFill>
              </a:rPr>
              <a:t>HUDEYBİYE ANLAŞMASI</a:t>
            </a:r>
          </a:p>
          <a:p>
            <a:pPr lvl="0"/>
            <a:endParaRPr lang="tr-TR" dirty="0"/>
          </a:p>
          <a:p>
            <a:pPr marL="285750" lvl="0" indent="-285750">
              <a:buFont typeface="Arial" panose="020B0604020202020204" pitchFamily="34" charset="0"/>
              <a:buChar char="•"/>
            </a:pPr>
            <a:r>
              <a:rPr lang="tr-TR" dirty="0"/>
              <a:t>Hz. Peygamber müşriklere elçi olarak </a:t>
            </a:r>
            <a:r>
              <a:rPr lang="tr-TR" b="1" dirty="0"/>
              <a:t>Hz</a:t>
            </a:r>
            <a:r>
              <a:rPr lang="tr-TR" dirty="0"/>
              <a:t>. </a:t>
            </a:r>
            <a:r>
              <a:rPr lang="tr-TR" b="1" dirty="0"/>
              <a:t>Ömer’i</a:t>
            </a:r>
            <a:r>
              <a:rPr lang="tr-TR" dirty="0"/>
              <a:t> göndermek istedi.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Hz. Ömer’in Mekke’de kendisini destekleyecek nüfuzlu akrabası bulunmadığını söyleyip </a:t>
            </a:r>
            <a:r>
              <a:rPr lang="tr-TR" b="1" dirty="0"/>
              <a:t>Hz. Osman</a:t>
            </a:r>
            <a:r>
              <a:rPr lang="tr-TR" dirty="0"/>
              <a:t>’ı tavsiye etmesi üzerine onu gönderdi.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Hudeybiye Antlaşması Kur’ân-ı Kerîm’de </a:t>
            </a:r>
            <a:r>
              <a:rPr lang="tr-TR" dirty="0" err="1"/>
              <a:t>müslümanlar</a:t>
            </a:r>
            <a:r>
              <a:rPr lang="tr-TR" dirty="0"/>
              <a:t> için “</a:t>
            </a:r>
            <a:r>
              <a:rPr lang="tr-TR" b="1" dirty="0" err="1"/>
              <a:t>feth</a:t>
            </a:r>
            <a:r>
              <a:rPr lang="tr-TR" b="1" dirty="0"/>
              <a:t>-i </a:t>
            </a:r>
            <a:r>
              <a:rPr lang="tr-TR" b="1" dirty="0" err="1"/>
              <a:t>mübîn</a:t>
            </a:r>
            <a:r>
              <a:rPr lang="tr-TR" dirty="0"/>
              <a:t>” ve “</a:t>
            </a:r>
            <a:r>
              <a:rPr lang="tr-TR" b="1" dirty="0" err="1"/>
              <a:t>nasr</a:t>
            </a:r>
            <a:r>
              <a:rPr lang="tr-TR" b="1" dirty="0"/>
              <a:t>-ı </a:t>
            </a:r>
            <a:r>
              <a:rPr lang="tr-TR" b="1" dirty="0" err="1"/>
              <a:t>azîz</a:t>
            </a:r>
            <a:r>
              <a:rPr lang="tr-TR" dirty="0"/>
              <a:t>” olarak nitelendirilmiştir. (el-</a:t>
            </a:r>
            <a:r>
              <a:rPr lang="tr-TR" dirty="0" err="1"/>
              <a:t>Feth</a:t>
            </a:r>
            <a:r>
              <a:rPr lang="tr-TR" dirty="0"/>
              <a:t> 48/1, 3).</a:t>
            </a:r>
          </a:p>
          <a:p>
            <a:pPr marL="285750" lvl="0" indent="-285750">
              <a:buFont typeface="Arial" panose="020B0604020202020204" pitchFamily="34" charset="0"/>
              <a:buChar char="•"/>
            </a:pPr>
            <a:endParaRPr lang="tr-TR" i="1" dirty="0"/>
          </a:p>
          <a:p>
            <a:pPr marL="285750" lvl="0" indent="-285750">
              <a:buFont typeface="Arial" panose="020B0604020202020204" pitchFamily="34" charset="0"/>
              <a:buChar char="•"/>
            </a:pPr>
            <a:r>
              <a:rPr lang="tr-TR" i="1" dirty="0"/>
              <a:t>Senin geçmiş gelecek bütün günahını Allah’ın bağışlaması, sana nimetini eksiksiz vermesi, seni dosdoğru yolda yürütmesi ve Allah’ın sana güçlü bir şekilde yardım etmesi için sana apaçık bir fetih ihsan ettik. (Fetih, </a:t>
            </a:r>
            <a:endParaRPr lang="tr-TR" dirty="0"/>
          </a:p>
        </p:txBody>
      </p:sp>
    </p:spTree>
    <p:extLst>
      <p:ext uri="{BB962C8B-B14F-4D97-AF65-F5344CB8AC3E}">
        <p14:creationId xmlns:p14="http://schemas.microsoft.com/office/powerpoint/2010/main" val="31949593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691680" y="1053912"/>
            <a:ext cx="6048672" cy="4247317"/>
          </a:xfrm>
          <a:prstGeom prst="rect">
            <a:avLst/>
          </a:prstGeom>
        </p:spPr>
        <p:txBody>
          <a:bodyPr wrap="square">
            <a:spAutoFit/>
          </a:bodyPr>
          <a:lstStyle/>
          <a:p>
            <a:pPr algn="ctr"/>
            <a:r>
              <a:rPr lang="tr-TR" b="1" dirty="0">
                <a:solidFill>
                  <a:srgbClr val="FF0000"/>
                </a:solidFill>
              </a:rPr>
              <a:t>RIDVAN BİATI</a:t>
            </a:r>
            <a:endParaRPr lang="tr-TR" dirty="0">
              <a:solidFill>
                <a:srgbClr val="FF0000"/>
              </a:solidFill>
            </a:endParaRPr>
          </a:p>
          <a:p>
            <a:r>
              <a:rPr lang="tr-TR" b="1" dirty="0"/>
              <a:t> </a:t>
            </a:r>
            <a:endParaRPr lang="tr-TR" dirty="0"/>
          </a:p>
          <a:p>
            <a:pPr marL="285750" lvl="0" indent="-285750">
              <a:buFont typeface="Arial" panose="020B0604020202020204" pitchFamily="34" charset="0"/>
              <a:buChar char="•"/>
            </a:pPr>
            <a:r>
              <a:rPr lang="tr-TR" dirty="0"/>
              <a:t>Elçi olarak gönderilen Hz. Osman’ın dönüşü gecikince Müslümanlar arasında onun şehit edildiği haberi yayıldı.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Bunun üzerine Hz Peygamber ve </a:t>
            </a:r>
            <a:r>
              <a:rPr lang="tr-TR" dirty="0" err="1"/>
              <a:t>sahabiler</a:t>
            </a:r>
            <a:r>
              <a:rPr lang="tr-TR" dirty="0"/>
              <a:t> orada bulunan bir ağacın altında Hz. Osman’ın intikamını almadan Medine‘ye dönmeyeceklerine dair yemin ettiler.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Yüce Allah bu </a:t>
            </a:r>
            <a:r>
              <a:rPr lang="tr-TR" dirty="0" err="1"/>
              <a:t>biattan</a:t>
            </a:r>
            <a:r>
              <a:rPr lang="tr-TR" dirty="0"/>
              <a:t> memnun olduğunu </a:t>
            </a:r>
            <a:r>
              <a:rPr lang="tr-TR" b="1" dirty="0"/>
              <a:t>Fetih</a:t>
            </a:r>
            <a:r>
              <a:rPr lang="tr-TR" dirty="0"/>
              <a:t> Suresinde bildirmiştir. Rıdvan </a:t>
            </a:r>
            <a:r>
              <a:rPr lang="tr-TR" dirty="0" err="1"/>
              <a:t>Biatının</a:t>
            </a:r>
            <a:r>
              <a:rPr lang="tr-TR" dirty="0"/>
              <a:t> yapıldığı haberi Mekke’ye ulaşınca Mekkeli müşrikler korktu.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Kureyş müşrikleri bu </a:t>
            </a:r>
            <a:r>
              <a:rPr lang="tr-TR" dirty="0" err="1"/>
              <a:t>biattan</a:t>
            </a:r>
            <a:r>
              <a:rPr lang="tr-TR" dirty="0"/>
              <a:t> haberdar olup Müslümanların kararlılığını görünce Hz. Osman’ı serbest bıraktılar. </a:t>
            </a:r>
          </a:p>
        </p:txBody>
      </p:sp>
    </p:spTree>
    <p:extLst>
      <p:ext uri="{BB962C8B-B14F-4D97-AF65-F5344CB8AC3E}">
        <p14:creationId xmlns:p14="http://schemas.microsoft.com/office/powerpoint/2010/main" val="97729968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547664" y="908720"/>
            <a:ext cx="6174432" cy="4801314"/>
          </a:xfrm>
          <a:prstGeom prst="rect">
            <a:avLst/>
          </a:prstGeom>
        </p:spPr>
        <p:txBody>
          <a:bodyPr wrap="square">
            <a:spAutoFit/>
          </a:bodyPr>
          <a:lstStyle/>
          <a:p>
            <a:pPr lvl="0" algn="ctr"/>
            <a:r>
              <a:rPr lang="tr-TR" b="1" dirty="0">
                <a:solidFill>
                  <a:srgbClr val="FF0000"/>
                </a:solidFill>
              </a:rPr>
              <a:t>RIDVAN BİATI</a:t>
            </a:r>
          </a:p>
          <a:p>
            <a:pPr lvl="0"/>
            <a:endParaRPr lang="tr-TR" dirty="0"/>
          </a:p>
          <a:p>
            <a:pPr marL="285750" lvl="0" indent="-285750">
              <a:buFont typeface="Arial" panose="020B0604020202020204" pitchFamily="34" charset="0"/>
              <a:buChar char="•"/>
            </a:pPr>
            <a:r>
              <a:rPr lang="tr-TR" dirty="0"/>
              <a:t>Yeni bir savaşı göze alamadıklarından </a:t>
            </a:r>
            <a:r>
              <a:rPr lang="tr-TR" b="1" dirty="0"/>
              <a:t>Süheyl b. Amr</a:t>
            </a:r>
            <a:r>
              <a:rPr lang="tr-TR" dirty="0"/>
              <a:t> başkanlığında bir heyet göndererek </a:t>
            </a:r>
            <a:r>
              <a:rPr lang="tr-TR" b="1" i="1" dirty="0"/>
              <a:t>sulh teklifinde</a:t>
            </a:r>
            <a:r>
              <a:rPr lang="tr-TR" dirty="0"/>
              <a:t> bulundular.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Allah </a:t>
            </a:r>
            <a:r>
              <a:rPr lang="tr-TR" dirty="0" err="1"/>
              <a:t>Resulü’nün</a:t>
            </a:r>
            <a:r>
              <a:rPr lang="tr-TR" dirty="0"/>
              <a:t>(</a:t>
            </a:r>
            <a:r>
              <a:rPr lang="tr-TR" dirty="0" err="1"/>
              <a:t>s.a.v</a:t>
            </a:r>
            <a:r>
              <a:rPr lang="tr-TR" dirty="0"/>
              <a:t>.), </a:t>
            </a:r>
            <a:r>
              <a:rPr lang="tr-TR" dirty="0" err="1"/>
              <a:t>Kureyşlilerin</a:t>
            </a:r>
            <a:r>
              <a:rPr lang="tr-TR" dirty="0"/>
              <a:t> sulh tekliflerini kabul etmesi üzerine müzakereler neticesinde </a:t>
            </a:r>
            <a:r>
              <a:rPr lang="tr-TR" b="1" dirty="0"/>
              <a:t>Hudeybiye Antlaşması</a:t>
            </a:r>
            <a:r>
              <a:rPr lang="tr-TR" dirty="0"/>
              <a:t> yapıldı.</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Peygamberimiz(</a:t>
            </a:r>
            <a:r>
              <a:rPr lang="tr-TR" dirty="0" err="1"/>
              <a:t>s.a.v</a:t>
            </a:r>
            <a:r>
              <a:rPr lang="tr-TR" dirty="0"/>
              <a:t>.) antlaşma metnini yazmak üzere görevlendirilen </a:t>
            </a:r>
            <a:r>
              <a:rPr lang="tr-TR" b="1" dirty="0"/>
              <a:t>Hz. Ali</a:t>
            </a:r>
            <a:r>
              <a:rPr lang="tr-TR" dirty="0"/>
              <a:t>’ye, “</a:t>
            </a:r>
            <a:r>
              <a:rPr lang="tr-TR" dirty="0" err="1"/>
              <a:t>Bismillahirrahmânirrahîm</a:t>
            </a:r>
            <a:r>
              <a:rPr lang="tr-TR" dirty="0"/>
              <a:t>” ifadesiyle başlamasını söyledi.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Süheyl b. Amr itiraz ederek “</a:t>
            </a:r>
            <a:r>
              <a:rPr lang="tr-TR" b="1" dirty="0" err="1"/>
              <a:t>Bismikallahümme</a:t>
            </a:r>
            <a:r>
              <a:rPr lang="tr-TR" dirty="0"/>
              <a:t>” şeklinde yazılmasını istedi. Hz. Peygamber’in emriyle Hz. Ali de o şekilde yazdı.</a:t>
            </a:r>
          </a:p>
        </p:txBody>
      </p:sp>
    </p:spTree>
    <p:extLst>
      <p:ext uri="{BB962C8B-B14F-4D97-AF65-F5344CB8AC3E}">
        <p14:creationId xmlns:p14="http://schemas.microsoft.com/office/powerpoint/2010/main" val="367077783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75656" y="620688"/>
            <a:ext cx="6192688" cy="5632311"/>
          </a:xfrm>
          <a:prstGeom prst="rect">
            <a:avLst/>
          </a:prstGeom>
        </p:spPr>
        <p:txBody>
          <a:bodyPr wrap="square">
            <a:spAutoFit/>
          </a:bodyPr>
          <a:lstStyle/>
          <a:p>
            <a:pPr algn="ctr"/>
            <a:r>
              <a:rPr lang="tr-TR" b="1" dirty="0">
                <a:solidFill>
                  <a:srgbClr val="FF0000"/>
                </a:solidFill>
              </a:rPr>
              <a:t>HUDEYBİYE ANLAŞMASI</a:t>
            </a:r>
          </a:p>
          <a:p>
            <a:pPr lvl="0"/>
            <a:endParaRPr lang="tr-TR" dirty="0"/>
          </a:p>
          <a:p>
            <a:pPr marL="285750" lvl="0" indent="-285750">
              <a:buFont typeface="Arial" panose="020B0604020202020204" pitchFamily="34" charset="0"/>
              <a:buChar char="•"/>
            </a:pPr>
            <a:r>
              <a:rPr lang="tr-TR" dirty="0"/>
              <a:t>Tarafların isimlerini yazmaya sıra gelince Allah Resulü(</a:t>
            </a:r>
            <a:r>
              <a:rPr lang="tr-TR" dirty="0" err="1"/>
              <a:t>s.a.v</a:t>
            </a:r>
            <a:r>
              <a:rPr lang="tr-TR" dirty="0"/>
              <a:t>.) “Bu, Allah’ın Resulü Muhammed ile </a:t>
            </a:r>
            <a:r>
              <a:rPr lang="tr-TR" b="1" dirty="0"/>
              <a:t>Süheyl b. </a:t>
            </a:r>
            <a:r>
              <a:rPr lang="tr-TR" b="1" dirty="0" err="1"/>
              <a:t>Amr</a:t>
            </a:r>
            <a:r>
              <a:rPr lang="tr-TR" dirty="0" err="1"/>
              <a:t>’ın</a:t>
            </a:r>
            <a:r>
              <a:rPr lang="tr-TR" dirty="0"/>
              <a:t> üzerinde uzlaştığı antlaşmadır.” diye yazılmasını söyledi.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Süheyl, yine itiraz etti. “Vallahi, biz senin gerçekten </a:t>
            </a:r>
            <a:r>
              <a:rPr lang="tr-TR" b="1" dirty="0"/>
              <a:t>Allah’ın Resulü</a:t>
            </a:r>
            <a:r>
              <a:rPr lang="tr-TR" dirty="0"/>
              <a:t> olduğunu kabul etmiş olsaydık </a:t>
            </a:r>
            <a:r>
              <a:rPr lang="tr-TR" dirty="0" err="1"/>
              <a:t>Beytullah’ı</a:t>
            </a:r>
            <a:r>
              <a:rPr lang="tr-TR" dirty="0"/>
              <a:t> ziyaretine mani olmaz ve seninle çarpışmaya kalkmazdık! </a:t>
            </a:r>
            <a:r>
              <a:rPr lang="tr-TR" b="1" dirty="0"/>
              <a:t>Muhammed b. Abdullah yaz.</a:t>
            </a:r>
            <a:r>
              <a:rPr lang="tr-TR" dirty="0"/>
              <a:t>” dedi.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Peygamber Efendimiz </a:t>
            </a:r>
            <a:r>
              <a:rPr lang="tr-TR" b="1" dirty="0"/>
              <a:t>Hz. Ali</a:t>
            </a:r>
            <a:r>
              <a:rPr lang="tr-TR" dirty="0"/>
              <a:t>’ye “Sil onu. Sil de Muhammed b. Abdullah yaz.” diye emretti.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Hz. Ali’nin bunu yapmak istememesi üzerine yazılanları bizzat eliyle silen </a:t>
            </a:r>
            <a:r>
              <a:rPr lang="tr-TR" dirty="0" err="1"/>
              <a:t>Resulullah</a:t>
            </a:r>
            <a:r>
              <a:rPr lang="tr-TR" dirty="0"/>
              <a:t> (</a:t>
            </a:r>
            <a:r>
              <a:rPr lang="tr-TR" dirty="0" err="1"/>
              <a:t>s.a.v</a:t>
            </a:r>
            <a:r>
              <a:rPr lang="tr-TR" dirty="0"/>
              <a:t>.), onun yerine “İbn Abdullah” yazdırdı.</a:t>
            </a:r>
          </a:p>
          <a:p>
            <a:pPr marL="285750" lvl="0" indent="-285750">
              <a:buFont typeface="Arial" panose="020B0604020202020204" pitchFamily="34" charset="0"/>
              <a:buChar char="•"/>
            </a:pPr>
            <a:endParaRPr lang="tr-TR" b="1" dirty="0"/>
          </a:p>
          <a:p>
            <a:pPr marL="285750" lvl="0" indent="-285750">
              <a:buFont typeface="Arial" panose="020B0604020202020204" pitchFamily="34" charset="0"/>
              <a:buChar char="•"/>
            </a:pPr>
            <a:r>
              <a:rPr lang="tr-TR" b="1" dirty="0"/>
              <a:t>Hz. Ali</a:t>
            </a:r>
            <a:r>
              <a:rPr lang="tr-TR" dirty="0"/>
              <a:t>’nin kaleme aldığı, iki nüsha olarak hazırlanan antlaşma metni, iki tarafın şahitleri tarafından imzalandı. </a:t>
            </a:r>
          </a:p>
        </p:txBody>
      </p:sp>
    </p:spTree>
    <p:extLst>
      <p:ext uri="{BB962C8B-B14F-4D97-AF65-F5344CB8AC3E}">
        <p14:creationId xmlns:p14="http://schemas.microsoft.com/office/powerpoint/2010/main" val="982045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05292" y="332656"/>
            <a:ext cx="7128792" cy="5355312"/>
          </a:xfrm>
          <a:prstGeom prst="rect">
            <a:avLst/>
          </a:prstGeom>
        </p:spPr>
        <p:txBody>
          <a:bodyPr wrap="square">
            <a:spAutoFit/>
          </a:bodyPr>
          <a:lstStyle/>
          <a:p>
            <a:r>
              <a:rPr lang="tr-TR" b="1" dirty="0"/>
              <a:t>			</a:t>
            </a:r>
            <a:r>
              <a:rPr lang="tr-TR" b="1" dirty="0">
                <a:solidFill>
                  <a:srgbClr val="FF0000"/>
                </a:solidFill>
              </a:rPr>
              <a:t>BEDİR SAVAŞI</a:t>
            </a:r>
          </a:p>
          <a:p>
            <a:pPr lvl="0"/>
            <a:endParaRPr lang="tr-TR" dirty="0"/>
          </a:p>
          <a:p>
            <a:pPr marL="285750" lvl="0" indent="-285750">
              <a:buFont typeface="Arial" panose="020B0604020202020204" pitchFamily="34" charset="0"/>
              <a:buChar char="•"/>
            </a:pPr>
            <a:r>
              <a:rPr lang="tr-TR" dirty="0"/>
              <a:t>Hicretin 2. yılında </a:t>
            </a:r>
            <a:r>
              <a:rPr lang="tr-TR" dirty="0" err="1"/>
              <a:t>Kureyşliler</a:t>
            </a:r>
            <a:r>
              <a:rPr lang="tr-TR" dirty="0"/>
              <a:t>, büyük bir kervan hazırlayıp </a:t>
            </a:r>
            <a:r>
              <a:rPr lang="tr-TR" b="1" dirty="0"/>
              <a:t>Ebû</a:t>
            </a:r>
            <a:r>
              <a:rPr lang="tr-TR" dirty="0"/>
              <a:t> </a:t>
            </a:r>
            <a:r>
              <a:rPr lang="tr-TR" b="1" dirty="0" err="1"/>
              <a:t>Süfyan</a:t>
            </a:r>
            <a:r>
              <a:rPr lang="tr-TR" dirty="0" err="1"/>
              <a:t>'ın</a:t>
            </a:r>
            <a:r>
              <a:rPr lang="tr-TR" dirty="0"/>
              <a:t> idaresinde Suriye'ye göndermişlerdi.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Peygamberimiz kervanı ele geçirmek için hareket etti fakat haberi alan Ebu </a:t>
            </a:r>
            <a:r>
              <a:rPr lang="tr-TR" dirty="0" err="1"/>
              <a:t>Süfyan</a:t>
            </a:r>
            <a:r>
              <a:rPr lang="tr-TR" dirty="0"/>
              <a:t> </a:t>
            </a:r>
            <a:r>
              <a:rPr lang="tr-TR" dirty="0" err="1"/>
              <a:t>Kureyş’ten</a:t>
            </a:r>
            <a:r>
              <a:rPr lang="tr-TR" dirty="0"/>
              <a:t> yardım istedi ve </a:t>
            </a:r>
            <a:r>
              <a:rPr lang="tr-TR" b="1" dirty="0"/>
              <a:t>az kullanılan sahil yolundan </a:t>
            </a:r>
            <a:r>
              <a:rPr lang="tr-TR" dirty="0"/>
              <a:t>Mekke’ye doğru gitti.</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Arap geleneğine göre savaş </a:t>
            </a:r>
            <a:r>
              <a:rPr lang="tr-TR" b="1" dirty="0"/>
              <a:t>mübareze</a:t>
            </a:r>
            <a:r>
              <a:rPr lang="tr-TR" dirty="0"/>
              <a:t> (teke tek vuruşma) şeklinde başladı. Müşrik ordusundan </a:t>
            </a:r>
            <a:r>
              <a:rPr lang="tr-TR" dirty="0" err="1"/>
              <a:t>Esved</a:t>
            </a:r>
            <a:r>
              <a:rPr lang="tr-TR" dirty="0"/>
              <a:t> b. </a:t>
            </a:r>
            <a:r>
              <a:rPr lang="tr-TR" dirty="0" err="1"/>
              <a:t>Abdülesed</a:t>
            </a:r>
            <a:r>
              <a:rPr lang="tr-TR" dirty="0"/>
              <a:t>, İslâm ordusundan da </a:t>
            </a:r>
            <a:r>
              <a:rPr lang="tr-TR" b="1" dirty="0"/>
              <a:t>Hz. Hamza</a:t>
            </a:r>
            <a:r>
              <a:rPr lang="tr-TR" dirty="0"/>
              <a:t> ortaya çıkıp dövüştüler.</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Bunun üzerine </a:t>
            </a:r>
            <a:r>
              <a:rPr lang="tr-TR" dirty="0" err="1"/>
              <a:t>Kureyşlilerden</a:t>
            </a:r>
            <a:r>
              <a:rPr lang="tr-TR" dirty="0"/>
              <a:t> </a:t>
            </a:r>
            <a:r>
              <a:rPr lang="tr-TR" b="1" dirty="0" err="1"/>
              <a:t>Utbe</a:t>
            </a:r>
            <a:r>
              <a:rPr lang="tr-TR" b="1" dirty="0"/>
              <a:t> b. </a:t>
            </a:r>
            <a:r>
              <a:rPr lang="tr-TR" b="1" dirty="0" err="1"/>
              <a:t>Rebîa</a:t>
            </a:r>
            <a:r>
              <a:rPr lang="tr-TR" b="1" dirty="0"/>
              <a:t>,  </a:t>
            </a:r>
            <a:r>
              <a:rPr lang="tr-TR" b="1" dirty="0" err="1"/>
              <a:t>Şeybe</a:t>
            </a:r>
            <a:r>
              <a:rPr lang="tr-TR" b="1" dirty="0"/>
              <a:t> b. </a:t>
            </a:r>
            <a:r>
              <a:rPr lang="tr-TR" b="1" dirty="0" err="1"/>
              <a:t>Utbe</a:t>
            </a:r>
            <a:r>
              <a:rPr lang="tr-TR" b="1" dirty="0"/>
              <a:t> ve </a:t>
            </a:r>
            <a:r>
              <a:rPr lang="tr-TR" b="1" dirty="0" err="1"/>
              <a:t>Velîd</a:t>
            </a:r>
            <a:r>
              <a:rPr lang="tr-TR" b="1" dirty="0"/>
              <a:t> b. </a:t>
            </a:r>
            <a:r>
              <a:rPr lang="tr-TR" b="1" dirty="0" err="1"/>
              <a:t>Utbe</a:t>
            </a:r>
            <a:r>
              <a:rPr lang="tr-TR" dirty="0"/>
              <a:t> ortaya atıldılar.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Bunun üzerine Hz. Peygamber'in emriyle </a:t>
            </a:r>
            <a:r>
              <a:rPr lang="tr-TR" b="1" dirty="0"/>
              <a:t>Hz. Hamza, Hz. Ali </a:t>
            </a:r>
            <a:r>
              <a:rPr lang="tr-TR" dirty="0"/>
              <a:t>ve</a:t>
            </a:r>
            <a:r>
              <a:rPr lang="tr-TR" b="1" dirty="0"/>
              <a:t> </a:t>
            </a:r>
            <a:r>
              <a:rPr lang="tr-TR" b="1" dirty="0" err="1"/>
              <a:t>Ubeyde</a:t>
            </a:r>
            <a:r>
              <a:rPr lang="tr-TR" b="1" dirty="0"/>
              <a:t> b. Hâris</a:t>
            </a:r>
            <a:r>
              <a:rPr lang="tr-TR" dirty="0"/>
              <a:t> meydana çıktı. Hz. Hamza, </a:t>
            </a:r>
            <a:r>
              <a:rPr lang="tr-TR" dirty="0" err="1"/>
              <a:t>Utbe'yi</a:t>
            </a:r>
            <a:r>
              <a:rPr lang="tr-TR" dirty="0"/>
              <a:t>; Hz. Ali, </a:t>
            </a:r>
            <a:r>
              <a:rPr lang="tr-TR" dirty="0" err="1"/>
              <a:t>Velîd'i</a:t>
            </a:r>
            <a:r>
              <a:rPr lang="tr-TR" dirty="0"/>
              <a:t>; </a:t>
            </a:r>
            <a:r>
              <a:rPr lang="tr-TR" dirty="0" err="1"/>
              <a:t>Ubeyde</a:t>
            </a:r>
            <a:r>
              <a:rPr lang="tr-TR" dirty="0"/>
              <a:t> b. Hâris de </a:t>
            </a:r>
            <a:r>
              <a:rPr lang="tr-TR" dirty="0" err="1"/>
              <a:t>Şeybe'yi</a:t>
            </a:r>
            <a:r>
              <a:rPr lang="tr-TR" dirty="0"/>
              <a:t> öldürdü. </a:t>
            </a:r>
          </a:p>
        </p:txBody>
      </p:sp>
    </p:spTree>
    <p:extLst>
      <p:ext uri="{BB962C8B-B14F-4D97-AF65-F5344CB8AC3E}">
        <p14:creationId xmlns:p14="http://schemas.microsoft.com/office/powerpoint/2010/main" val="102495966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15616" y="980728"/>
            <a:ext cx="7127648" cy="4801314"/>
          </a:xfrm>
          <a:prstGeom prst="rect">
            <a:avLst/>
          </a:prstGeom>
        </p:spPr>
        <p:txBody>
          <a:bodyPr wrap="square">
            <a:spAutoFit/>
          </a:bodyPr>
          <a:lstStyle/>
          <a:p>
            <a:pPr algn="ctr"/>
            <a:r>
              <a:rPr lang="tr-TR" b="1" dirty="0">
                <a:solidFill>
                  <a:srgbClr val="FF0000"/>
                </a:solidFill>
              </a:rPr>
              <a:t>HUDEYBİYE ANLAŞMASI</a:t>
            </a:r>
          </a:p>
          <a:p>
            <a:pPr lvl="0"/>
            <a:endParaRPr lang="tr-TR" dirty="0"/>
          </a:p>
          <a:p>
            <a:pPr marL="285750" lvl="0" indent="-285750">
              <a:buFont typeface="Arial" panose="020B0604020202020204" pitchFamily="34" charset="0"/>
              <a:buChar char="•"/>
            </a:pPr>
            <a:r>
              <a:rPr lang="tr-TR" dirty="0"/>
              <a:t>Allah Resulü(</a:t>
            </a:r>
            <a:r>
              <a:rPr lang="tr-TR" dirty="0" err="1"/>
              <a:t>s.a.v</a:t>
            </a:r>
            <a:r>
              <a:rPr lang="tr-TR" dirty="0"/>
              <a:t>.) </a:t>
            </a:r>
            <a:r>
              <a:rPr lang="tr-TR" dirty="0" err="1"/>
              <a:t>ashâbına</a:t>
            </a:r>
            <a:r>
              <a:rPr lang="tr-TR" dirty="0"/>
              <a:t> kurbanlarını kesip ihramdan çıkmalarını emir buyurdu. </a:t>
            </a:r>
            <a:r>
              <a:rPr lang="tr-TR" dirty="0" err="1"/>
              <a:t>Sahabiler</a:t>
            </a:r>
            <a:r>
              <a:rPr lang="tr-TR" dirty="0"/>
              <a:t> sonsuz hürmet ve muhabbetlerine rağmen Hz. Peygamber’in sözlerini duymazdan geldiler.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err="1"/>
              <a:t>Resulullah</a:t>
            </a:r>
            <a:r>
              <a:rPr lang="tr-TR" dirty="0"/>
              <a:t> (</a:t>
            </a:r>
            <a:r>
              <a:rPr lang="tr-TR" dirty="0" err="1"/>
              <a:t>s.a.v</a:t>
            </a:r>
            <a:r>
              <a:rPr lang="tr-TR" dirty="0"/>
              <a:t>.) </a:t>
            </a:r>
            <a:r>
              <a:rPr lang="tr-TR" b="1" dirty="0"/>
              <a:t>üç kez tekrarlamış </a:t>
            </a:r>
            <a:r>
              <a:rPr lang="tr-TR" dirty="0"/>
              <a:t>olduğu hâlde ne kurbanlarını kestiler ne de ihramdan çıktılar. </a:t>
            </a:r>
            <a:r>
              <a:rPr lang="tr-TR" dirty="0" err="1"/>
              <a:t>Ashâbın</a:t>
            </a:r>
            <a:r>
              <a:rPr lang="tr-TR" dirty="0"/>
              <a:t> bu tavrına son derece üzülen Allah Resulü(</a:t>
            </a:r>
            <a:r>
              <a:rPr lang="tr-TR" dirty="0" err="1"/>
              <a:t>s.a.v</a:t>
            </a:r>
            <a:r>
              <a:rPr lang="tr-TR" dirty="0"/>
              <a:t>.) çadırına döndü.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Hz. Peygamber’in üzüntüsüne şahit olan eşi </a:t>
            </a:r>
            <a:r>
              <a:rPr lang="tr-TR" b="1" dirty="0"/>
              <a:t>Hz. </a:t>
            </a:r>
            <a:r>
              <a:rPr lang="tr-TR" b="1" dirty="0" err="1"/>
              <a:t>Ümmü</a:t>
            </a:r>
            <a:r>
              <a:rPr lang="tr-TR" b="1" dirty="0"/>
              <a:t> Seleme</a:t>
            </a:r>
            <a:r>
              <a:rPr lang="tr-TR" dirty="0"/>
              <a:t> “Ya </a:t>
            </a:r>
            <a:r>
              <a:rPr lang="tr-TR" dirty="0" err="1"/>
              <a:t>Resulallah</a:t>
            </a:r>
            <a:r>
              <a:rPr lang="tr-TR" dirty="0"/>
              <a:t>! Kimseye bir şey deme! Kalk kurbanını kes ve ihramdan çık! Onlar seni takip edeceklerdir.” diye tavsiyede bulundu. Nitekim öyle de oldu.</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Müslümanlardan </a:t>
            </a:r>
            <a:r>
              <a:rPr lang="tr-TR" b="1" dirty="0"/>
              <a:t>Ebu </a:t>
            </a:r>
            <a:r>
              <a:rPr lang="tr-TR" b="1" dirty="0" err="1"/>
              <a:t>Cendel</a:t>
            </a:r>
            <a:r>
              <a:rPr lang="tr-TR" dirty="0"/>
              <a:t> ve </a:t>
            </a:r>
            <a:r>
              <a:rPr lang="tr-TR" b="1" dirty="0"/>
              <a:t>Ebu </a:t>
            </a:r>
            <a:r>
              <a:rPr lang="tr-TR" b="1" dirty="0" err="1"/>
              <a:t>Basir</a:t>
            </a:r>
            <a:r>
              <a:rPr lang="tr-TR" dirty="0"/>
              <a:t> isimli </a:t>
            </a:r>
            <a:r>
              <a:rPr lang="tr-TR" dirty="0" err="1"/>
              <a:t>sahabiler</a:t>
            </a:r>
            <a:r>
              <a:rPr lang="tr-TR" dirty="0"/>
              <a:t> bu anlaşma gereği müşriklere teslim edilmiştir.</a:t>
            </a:r>
          </a:p>
        </p:txBody>
      </p:sp>
    </p:spTree>
    <p:extLst>
      <p:ext uri="{BB962C8B-B14F-4D97-AF65-F5344CB8AC3E}">
        <p14:creationId xmlns:p14="http://schemas.microsoft.com/office/powerpoint/2010/main" val="355719191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484784"/>
            <a:ext cx="8964227" cy="342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6669271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59632" y="692696"/>
            <a:ext cx="6624736" cy="4801314"/>
          </a:xfrm>
          <a:prstGeom prst="rect">
            <a:avLst/>
          </a:prstGeom>
        </p:spPr>
        <p:txBody>
          <a:bodyPr wrap="square">
            <a:spAutoFit/>
          </a:bodyPr>
          <a:lstStyle/>
          <a:p>
            <a:pPr algn="ctr"/>
            <a:r>
              <a:rPr lang="tr-TR" b="1" dirty="0">
                <a:solidFill>
                  <a:srgbClr val="FF0000"/>
                </a:solidFill>
              </a:rPr>
              <a:t>HUDEYBİYE ANTLAŞMASININ SONUÇLARI</a:t>
            </a:r>
          </a:p>
          <a:p>
            <a:endParaRPr lang="tr-TR" dirty="0"/>
          </a:p>
          <a:p>
            <a:pPr marL="285750" lvl="0" indent="-285750">
              <a:buFont typeface="Arial" panose="020B0604020202020204" pitchFamily="34" charset="0"/>
              <a:buChar char="•"/>
            </a:pPr>
            <a:r>
              <a:rPr lang="tr-TR" dirty="0"/>
              <a:t>Hudeybiye Antlaşması ile müşrikler İslam devletini </a:t>
            </a:r>
            <a:r>
              <a:rPr lang="tr-TR" b="1" dirty="0">
                <a:solidFill>
                  <a:srgbClr val="FF0000"/>
                </a:solidFill>
              </a:rPr>
              <a:t>resmen</a:t>
            </a:r>
            <a:r>
              <a:rPr lang="tr-TR" dirty="0">
                <a:solidFill>
                  <a:srgbClr val="FF0000"/>
                </a:solidFill>
              </a:rPr>
              <a:t> </a:t>
            </a:r>
            <a:r>
              <a:rPr lang="tr-TR" dirty="0"/>
              <a:t>tanımış oluyorlardı.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Müslümanlar için büyük bir siyasi zaferdi.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Sonraki fetihler için bir başlangıç olmuştur. (Hayber ve Mekke)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Barış ortamı sayesinde </a:t>
            </a:r>
            <a:r>
              <a:rPr lang="tr-TR" b="1" dirty="0"/>
              <a:t>Halid b. </a:t>
            </a:r>
            <a:r>
              <a:rPr lang="tr-TR" b="1" dirty="0" err="1"/>
              <a:t>Velid</a:t>
            </a:r>
            <a:r>
              <a:rPr lang="tr-TR" dirty="0"/>
              <a:t> ve </a:t>
            </a:r>
            <a:r>
              <a:rPr lang="tr-TR" b="1" dirty="0"/>
              <a:t>Amr b. </a:t>
            </a:r>
            <a:r>
              <a:rPr lang="tr-TR" b="1" dirty="0" err="1"/>
              <a:t>Âs</a:t>
            </a:r>
            <a:r>
              <a:rPr lang="tr-TR" dirty="0"/>
              <a:t> gibi müşriklerin ileri gelenleri başta olmak üzere pek çok kişi İslam’a girmiştir.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err="1"/>
              <a:t>Hudeybiye’den</a:t>
            </a:r>
            <a:r>
              <a:rPr lang="tr-TR" dirty="0"/>
              <a:t> dönen </a:t>
            </a:r>
            <a:r>
              <a:rPr lang="tr-TR" dirty="0" err="1"/>
              <a:t>sahabilerin</a:t>
            </a:r>
            <a:r>
              <a:rPr lang="tr-TR" dirty="0"/>
              <a:t> sayısı bin dört yüz iken iki sene sonra Mekke’nin fethinde bu sayı on bini bulmuştur.</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Müslümanlara Medine dışındaki topluluklara ilişkileri geliştirmek için ortam oluşturmuştur. </a:t>
            </a:r>
          </a:p>
        </p:txBody>
      </p:sp>
    </p:spTree>
    <p:extLst>
      <p:ext uri="{BB962C8B-B14F-4D97-AF65-F5344CB8AC3E}">
        <p14:creationId xmlns:p14="http://schemas.microsoft.com/office/powerpoint/2010/main" val="44651916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1772816"/>
            <a:ext cx="8146350" cy="309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5290817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27640" y="1124744"/>
            <a:ext cx="6534472" cy="4524315"/>
          </a:xfrm>
          <a:prstGeom prst="rect">
            <a:avLst/>
          </a:prstGeom>
        </p:spPr>
        <p:txBody>
          <a:bodyPr wrap="square">
            <a:spAutoFit/>
          </a:bodyPr>
          <a:lstStyle/>
          <a:p>
            <a:pPr algn="ctr"/>
            <a:r>
              <a:rPr lang="tr-TR" b="1" dirty="0">
                <a:solidFill>
                  <a:srgbClr val="FF0000"/>
                </a:solidFill>
              </a:rPr>
              <a:t>HAYBER’İN FETHİ </a:t>
            </a:r>
          </a:p>
          <a:p>
            <a:endParaRPr lang="tr-TR" dirty="0"/>
          </a:p>
          <a:p>
            <a:pPr marL="285750" lvl="0" indent="-285750">
              <a:buFont typeface="Arial" panose="020B0604020202020204" pitchFamily="34" charset="0"/>
              <a:buChar char="•"/>
            </a:pPr>
            <a:r>
              <a:rPr lang="tr-TR" dirty="0"/>
              <a:t>Medine’den çıkarılan Benî </a:t>
            </a:r>
            <a:r>
              <a:rPr lang="tr-TR" dirty="0" err="1"/>
              <a:t>Nadîr</a:t>
            </a:r>
            <a:r>
              <a:rPr lang="tr-TR" dirty="0"/>
              <a:t> Yahudilerinin liderleri ve kabileden bir kısmı, Hayber’e yerleşmişlerdi.</a:t>
            </a:r>
          </a:p>
          <a:p>
            <a:pPr marL="285750" lvl="0" indent="-285750">
              <a:buFont typeface="Arial" panose="020B0604020202020204" pitchFamily="34" charset="0"/>
              <a:buChar char="•"/>
            </a:pPr>
            <a:endParaRPr lang="tr-TR" b="1" dirty="0"/>
          </a:p>
          <a:p>
            <a:pPr marL="285750" lvl="0" indent="-285750">
              <a:buFont typeface="Arial" panose="020B0604020202020204" pitchFamily="34" charset="0"/>
              <a:buChar char="•"/>
            </a:pPr>
            <a:r>
              <a:rPr lang="tr-TR" b="1" dirty="0"/>
              <a:t>Hayber Yahudilerinin</a:t>
            </a:r>
            <a:r>
              <a:rPr lang="tr-TR" dirty="0"/>
              <a:t> savaş hazırlığı başlatarak </a:t>
            </a:r>
            <a:r>
              <a:rPr lang="tr-TR" b="1" dirty="0" err="1"/>
              <a:t>Fedek</a:t>
            </a:r>
            <a:r>
              <a:rPr lang="tr-TR" b="1" dirty="0"/>
              <a:t> Yahudileri</a:t>
            </a:r>
            <a:r>
              <a:rPr lang="tr-TR" dirty="0"/>
              <a:t> ve </a:t>
            </a:r>
            <a:r>
              <a:rPr lang="tr-TR" b="1" dirty="0" err="1"/>
              <a:t>Gatafanoğullarını</a:t>
            </a:r>
            <a:r>
              <a:rPr lang="tr-TR" dirty="0"/>
              <a:t> yanlarına almaya çalıştıkları haberinin doğru olduğu anlaşıldı.</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Bu seferde alınacak ganimetin sadece </a:t>
            </a:r>
            <a:r>
              <a:rPr lang="tr-TR" b="1" dirty="0" err="1"/>
              <a:t>Hudeybiye’de</a:t>
            </a:r>
            <a:r>
              <a:rPr lang="tr-TR" b="1" dirty="0"/>
              <a:t> bulunanlar </a:t>
            </a:r>
            <a:r>
              <a:rPr lang="tr-TR" dirty="0"/>
              <a:t>arasında dağıtılacağını bildirerek, </a:t>
            </a:r>
            <a:r>
              <a:rPr lang="tr-TR" dirty="0" err="1"/>
              <a:t>cihad</a:t>
            </a:r>
            <a:r>
              <a:rPr lang="tr-TR" dirty="0"/>
              <a:t> sevabı maksadıyla katılmak isteyenlerin de gelebileceğini bildirmişti.</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err="1"/>
              <a:t>Hayberliler</a:t>
            </a:r>
            <a:r>
              <a:rPr lang="tr-TR" dirty="0"/>
              <a:t>, İslâm ordusunu görünce korku içinde kalelerine çekilip kapıları kapattılar</a:t>
            </a:r>
          </a:p>
          <a:p>
            <a:r>
              <a:rPr lang="tr-TR" dirty="0"/>
              <a:t>. </a:t>
            </a:r>
          </a:p>
        </p:txBody>
      </p:sp>
    </p:spTree>
    <p:extLst>
      <p:ext uri="{BB962C8B-B14F-4D97-AF65-F5344CB8AC3E}">
        <p14:creationId xmlns:p14="http://schemas.microsoft.com/office/powerpoint/2010/main" val="424765679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87624" y="548680"/>
            <a:ext cx="6408712" cy="5355312"/>
          </a:xfrm>
          <a:prstGeom prst="rect">
            <a:avLst/>
          </a:prstGeom>
        </p:spPr>
        <p:txBody>
          <a:bodyPr wrap="square">
            <a:spAutoFit/>
          </a:bodyPr>
          <a:lstStyle/>
          <a:p>
            <a:endParaRPr lang="tr-TR" dirty="0"/>
          </a:p>
          <a:p>
            <a:pPr algn="ctr"/>
            <a:r>
              <a:rPr lang="tr-TR" b="1" dirty="0">
                <a:solidFill>
                  <a:srgbClr val="FF0000"/>
                </a:solidFill>
              </a:rPr>
              <a:t>HAYBER’İN FETHİ </a:t>
            </a:r>
          </a:p>
          <a:p>
            <a:endParaRPr lang="tr-TR" dirty="0"/>
          </a:p>
          <a:p>
            <a:pPr marL="285750" lvl="0" indent="-285750">
              <a:buFont typeface="Arial" panose="020B0604020202020204" pitchFamily="34" charset="0"/>
              <a:buChar char="•"/>
            </a:pPr>
            <a:r>
              <a:rPr lang="tr-TR" dirty="0"/>
              <a:t>En şiddetli çatışmalar, </a:t>
            </a:r>
            <a:r>
              <a:rPr lang="tr-TR" b="1" dirty="0" err="1"/>
              <a:t>Kamûs</a:t>
            </a:r>
            <a:r>
              <a:rPr lang="tr-TR" dirty="0"/>
              <a:t> kalesinin fethi sırasında yaşandı ve </a:t>
            </a:r>
            <a:r>
              <a:rPr lang="tr-TR" b="1" dirty="0"/>
              <a:t>Hz. Ali</a:t>
            </a:r>
            <a:r>
              <a:rPr lang="tr-TR" dirty="0"/>
              <a:t> özellikle burada büyük kahramanlıklar gösterdi.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Hayber’de ele geçirilen taşınabilir ganimetlerin beşte biri Hz. Peygamber ve ganimet ayetinde belirtilenlere bölüştürülmek üzere beytülmale ayrıldı.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b="1" dirty="0" err="1"/>
              <a:t>Ca‘fer</a:t>
            </a:r>
            <a:r>
              <a:rPr lang="tr-TR" b="1" dirty="0"/>
              <a:t> b. Ebû </a:t>
            </a:r>
            <a:r>
              <a:rPr lang="tr-TR" b="1" dirty="0" err="1"/>
              <a:t>Tâlib</a:t>
            </a:r>
            <a:r>
              <a:rPr lang="tr-TR" b="1" dirty="0"/>
              <a:t> </a:t>
            </a:r>
            <a:r>
              <a:rPr lang="tr-TR" dirty="0"/>
              <a:t>başkanlığındaki son </a:t>
            </a:r>
            <a:r>
              <a:rPr lang="tr-TR" dirty="0" err="1"/>
              <a:t>muhâcir</a:t>
            </a:r>
            <a:r>
              <a:rPr lang="tr-TR" dirty="0"/>
              <a:t> kafilesi Hayber’e geldi.</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Hayber'in fethinden hemen sonra </a:t>
            </a:r>
            <a:r>
              <a:rPr lang="tr-TR" dirty="0" err="1"/>
              <a:t>Ca'fer'i</a:t>
            </a:r>
            <a:r>
              <a:rPr lang="tr-TR" dirty="0"/>
              <a:t> karşısında gören Resûlullah, “Hangisine sevineceğimi bilmiyorum. Hayber'in fethine mi, yoksa </a:t>
            </a:r>
            <a:r>
              <a:rPr lang="tr-TR" dirty="0" err="1"/>
              <a:t>Ca'fer'in</a:t>
            </a:r>
            <a:r>
              <a:rPr lang="tr-TR" dirty="0"/>
              <a:t> gelişine mi?” diyerek onu kucaklayıp alnından öptü ve elde edilen ganimetten on altı arkadaşıyla birlikte ona pay ayırdı.</a:t>
            </a:r>
          </a:p>
          <a:p>
            <a:pPr lvl="0" algn="ctr"/>
            <a:endParaRPr lang="tr-TR" dirty="0"/>
          </a:p>
        </p:txBody>
      </p:sp>
    </p:spTree>
    <p:extLst>
      <p:ext uri="{BB962C8B-B14F-4D97-AF65-F5344CB8AC3E}">
        <p14:creationId xmlns:p14="http://schemas.microsoft.com/office/powerpoint/2010/main" val="73262125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43608" y="908720"/>
            <a:ext cx="6624736" cy="4247317"/>
          </a:xfrm>
          <a:prstGeom prst="rect">
            <a:avLst/>
          </a:prstGeom>
        </p:spPr>
        <p:txBody>
          <a:bodyPr wrap="square">
            <a:spAutoFit/>
          </a:bodyPr>
          <a:lstStyle/>
          <a:p>
            <a:pPr algn="ctr"/>
            <a:r>
              <a:rPr lang="tr-TR" b="1" dirty="0">
                <a:solidFill>
                  <a:srgbClr val="FF0000"/>
                </a:solidFill>
              </a:rPr>
              <a:t>HAYBER’İN FETHİ </a:t>
            </a:r>
          </a:p>
          <a:p>
            <a:pPr lvl="0"/>
            <a:endParaRPr lang="tr-TR" dirty="0"/>
          </a:p>
          <a:p>
            <a:pPr marL="285750" indent="-285750">
              <a:buFont typeface="Arial" panose="020B0604020202020204" pitchFamily="34" charset="0"/>
              <a:buChar char="•"/>
            </a:pPr>
            <a:r>
              <a:rPr lang="tr-TR" dirty="0"/>
              <a:t>Hayber’in fethi, bölgedeki diğer Yahudi yerleşim merkezlerini de etkiledi. Bir heyet gönderen </a:t>
            </a:r>
            <a:r>
              <a:rPr lang="tr-TR" b="1" dirty="0" err="1"/>
              <a:t>Fedek</a:t>
            </a:r>
            <a:r>
              <a:rPr lang="tr-TR" b="1" dirty="0"/>
              <a:t> halkı</a:t>
            </a:r>
            <a:r>
              <a:rPr lang="tr-TR" dirty="0"/>
              <a:t>, </a:t>
            </a:r>
            <a:r>
              <a:rPr lang="tr-TR" dirty="0" err="1"/>
              <a:t>Hayberliler’e</a:t>
            </a:r>
            <a:r>
              <a:rPr lang="tr-TR" dirty="0"/>
              <a:t> tanınan şartlarla sulh istedi.</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Hz. Muhammed kendi payına düşen kısmını amme işlerine, yolcu ve misafirlere ayrıca ailesine sarf etti.</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Onun vefatından sonra kızı Hz. Fatıma, arazinin miras yoluyla kendisine verilmesi için Halife Hz. Ebu Bekir’e başvurdu. </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Ancak Hz. Muhammed’in, “</a:t>
            </a:r>
            <a:r>
              <a:rPr lang="tr-TR" i="1" dirty="0"/>
              <a:t>Biz Peygamberler miras bırakmayız, bizim bıraktıklarımız sadakadır.” </a:t>
            </a:r>
            <a:r>
              <a:rPr lang="tr-TR" dirty="0"/>
              <a:t>sözünün nakledilmesi üzerine bu talep karşılanmamıştır</a:t>
            </a:r>
          </a:p>
        </p:txBody>
      </p:sp>
    </p:spTree>
    <p:extLst>
      <p:ext uri="{BB962C8B-B14F-4D97-AF65-F5344CB8AC3E}">
        <p14:creationId xmlns:p14="http://schemas.microsoft.com/office/powerpoint/2010/main" val="424592726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1556792"/>
            <a:ext cx="6841885" cy="396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0975605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763688" y="476672"/>
            <a:ext cx="6336704" cy="5078313"/>
          </a:xfrm>
          <a:prstGeom prst="rect">
            <a:avLst/>
          </a:prstGeom>
        </p:spPr>
        <p:txBody>
          <a:bodyPr wrap="square">
            <a:spAutoFit/>
          </a:bodyPr>
          <a:lstStyle/>
          <a:p>
            <a:pPr lvl="0" algn="ctr"/>
            <a:r>
              <a:rPr lang="tr-TR" b="1" dirty="0">
                <a:solidFill>
                  <a:srgbClr val="FF0000"/>
                </a:solidFill>
              </a:rPr>
              <a:t>HAYBER FETHİ</a:t>
            </a:r>
          </a:p>
          <a:p>
            <a:pPr lvl="0"/>
            <a:endParaRPr lang="tr-TR" b="1" dirty="0"/>
          </a:p>
          <a:p>
            <a:pPr marL="285750" lvl="0" indent="-285750">
              <a:buFont typeface="Arial" panose="020B0604020202020204" pitchFamily="34" charset="0"/>
              <a:buChar char="•"/>
            </a:pPr>
            <a:r>
              <a:rPr lang="tr-TR" b="1" dirty="0"/>
              <a:t>Teyma Yahudileri</a:t>
            </a:r>
            <a:r>
              <a:rPr lang="tr-TR" dirty="0"/>
              <a:t> de </a:t>
            </a:r>
            <a:r>
              <a:rPr lang="tr-TR" dirty="0" err="1"/>
              <a:t>Fedek</a:t>
            </a:r>
            <a:r>
              <a:rPr lang="tr-TR" dirty="0"/>
              <a:t> Yahudileri ile aynı şartla İslâm devletinin hâkimiyetini tanıdılar.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Müslümanlara karşı koymak isteyen </a:t>
            </a:r>
            <a:r>
              <a:rPr lang="tr-TR" b="1" dirty="0" err="1"/>
              <a:t>Vâdilkurâ</a:t>
            </a:r>
            <a:r>
              <a:rPr lang="tr-TR" b="1" dirty="0"/>
              <a:t> Yahudileri</a:t>
            </a:r>
            <a:r>
              <a:rPr lang="tr-TR" dirty="0"/>
              <a:t>, işin başında teslim olmak zorunda kaldılar ve onlar da topraklarında yarıcı olarak bırakıldılar. </a:t>
            </a:r>
          </a:p>
          <a:p>
            <a:pPr marL="285750" lvl="0" indent="-285750">
              <a:buFont typeface="Arial" panose="020B0604020202020204" pitchFamily="34" charset="0"/>
              <a:buChar char="•"/>
            </a:pPr>
            <a:endParaRPr lang="tr-TR" b="1" i="1" dirty="0"/>
          </a:p>
          <a:p>
            <a:pPr marL="285750" lvl="0" indent="-285750">
              <a:buFont typeface="Arial" panose="020B0604020202020204" pitchFamily="34" charset="0"/>
              <a:buChar char="•"/>
            </a:pPr>
            <a:r>
              <a:rPr lang="tr-TR" i="1" dirty="0"/>
              <a:t>Böylece Arabistan’daki Yahudi kolonileri İslâm devletinin hâkimiyetini tanımış oldu</a:t>
            </a:r>
            <a:r>
              <a:rPr lang="tr-TR" b="1" i="1" dirty="0"/>
              <a:t>.</a:t>
            </a:r>
            <a:endParaRPr lang="tr-TR" dirty="0"/>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Hz. Peygamber bu gazveden sonra, esirler arasında bulunan Yahudi liderlerden </a:t>
            </a:r>
            <a:r>
              <a:rPr lang="tr-TR" dirty="0" err="1"/>
              <a:t>Huyeyy</a:t>
            </a:r>
            <a:r>
              <a:rPr lang="tr-TR" dirty="0"/>
              <a:t> b. </a:t>
            </a:r>
            <a:r>
              <a:rPr lang="tr-TR" dirty="0" err="1"/>
              <a:t>Ahtab’ın</a:t>
            </a:r>
            <a:r>
              <a:rPr lang="tr-TR" dirty="0"/>
              <a:t> kızı </a:t>
            </a:r>
            <a:r>
              <a:rPr lang="tr-TR" b="1" dirty="0" err="1"/>
              <a:t>Safiyye</a:t>
            </a:r>
            <a:r>
              <a:rPr lang="tr-TR" dirty="0" err="1"/>
              <a:t>’yi</a:t>
            </a:r>
            <a:r>
              <a:rPr lang="tr-TR" dirty="0"/>
              <a:t> kendisiyle evlenme veya ailesine geri dönme hususunda serbest bıraktı.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Kendisiyle evlenmeyi tercih ederek Müslüman olan </a:t>
            </a:r>
            <a:r>
              <a:rPr lang="tr-TR" b="1" dirty="0" err="1"/>
              <a:t>Safiyye</a:t>
            </a:r>
            <a:r>
              <a:rPr lang="tr-TR" dirty="0"/>
              <a:t> ile evlendi.</a:t>
            </a:r>
          </a:p>
        </p:txBody>
      </p:sp>
    </p:spTree>
    <p:extLst>
      <p:ext uri="{BB962C8B-B14F-4D97-AF65-F5344CB8AC3E}">
        <p14:creationId xmlns:p14="http://schemas.microsoft.com/office/powerpoint/2010/main" val="304361572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835696" y="1052736"/>
            <a:ext cx="6318448" cy="4247317"/>
          </a:xfrm>
          <a:prstGeom prst="rect">
            <a:avLst/>
          </a:prstGeom>
        </p:spPr>
        <p:txBody>
          <a:bodyPr wrap="square">
            <a:spAutoFit/>
          </a:bodyPr>
          <a:lstStyle/>
          <a:p>
            <a:pPr lvl="0"/>
            <a:endParaRPr lang="tr-TR" dirty="0"/>
          </a:p>
          <a:p>
            <a:pPr algn="ctr"/>
            <a:r>
              <a:rPr lang="tr-TR" b="1" dirty="0">
                <a:solidFill>
                  <a:srgbClr val="FF0000"/>
                </a:solidFill>
              </a:rPr>
              <a:t>HAYBER FETHİ</a:t>
            </a:r>
          </a:p>
          <a:p>
            <a:pPr lvl="0"/>
            <a:endParaRPr lang="tr-TR" dirty="0"/>
          </a:p>
          <a:p>
            <a:pPr marL="285750" lvl="0" indent="-285750">
              <a:buFont typeface="Arial" panose="020B0604020202020204" pitchFamily="34" charset="0"/>
              <a:buChar char="•"/>
            </a:pPr>
            <a:r>
              <a:rPr lang="tr-TR" dirty="0"/>
              <a:t>Peygamberimiz Hayber’in fethinden sonra </a:t>
            </a:r>
            <a:r>
              <a:rPr lang="tr-TR" dirty="0" err="1"/>
              <a:t>Umret’ul</a:t>
            </a:r>
            <a:r>
              <a:rPr lang="tr-TR" dirty="0"/>
              <a:t> Kaza yaptı ve bu esnada </a:t>
            </a:r>
            <a:r>
              <a:rPr lang="tr-TR" b="1" dirty="0" err="1"/>
              <a:t>Meymune</a:t>
            </a:r>
            <a:r>
              <a:rPr lang="tr-TR" dirty="0"/>
              <a:t> ile evlendi.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Bu evlilik peygamberimizin son evliliğidir.</a:t>
            </a:r>
          </a:p>
          <a:p>
            <a:pPr marL="285750" lvl="0" indent="-285750">
              <a:buFont typeface="Arial" panose="020B0604020202020204" pitchFamily="34" charset="0"/>
              <a:buChar char="•"/>
            </a:pPr>
            <a:endParaRPr lang="tr-TR" b="1" dirty="0"/>
          </a:p>
          <a:p>
            <a:pPr marL="285750" lvl="0" indent="-285750">
              <a:buFont typeface="Arial" panose="020B0604020202020204" pitchFamily="34" charset="0"/>
              <a:buChar char="•"/>
            </a:pPr>
            <a:r>
              <a:rPr lang="tr-TR" b="1" dirty="0"/>
              <a:t>Hayber’in fethinden sonra</a:t>
            </a:r>
            <a:r>
              <a:rPr lang="tr-TR" dirty="0"/>
              <a:t> </a:t>
            </a:r>
            <a:r>
              <a:rPr lang="tr-TR" dirty="0" err="1"/>
              <a:t>Resûlullâh</a:t>
            </a:r>
            <a:r>
              <a:rPr lang="tr-TR" dirty="0"/>
              <a:t> birkaç gün orada kaldı. Bu sırada </a:t>
            </a:r>
            <a:r>
              <a:rPr lang="tr-TR" b="1" dirty="0" err="1"/>
              <a:t>Zeyneb</a:t>
            </a:r>
            <a:r>
              <a:rPr lang="tr-TR" dirty="0"/>
              <a:t> adındaki bir Yahudi kadın, zehirlemek maksadıyla kendisine kızartılmış oğlak eti ikram etmişti.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İlk lokmada durumu fark eden Hz. Peygamber, lokmayı ağzından çıkardı. Ancak etten yiyen </a:t>
            </a:r>
            <a:r>
              <a:rPr lang="tr-TR" b="1" dirty="0" err="1"/>
              <a:t>Bişr</a:t>
            </a:r>
            <a:r>
              <a:rPr lang="tr-TR" b="1" dirty="0"/>
              <a:t> b. </a:t>
            </a:r>
            <a:r>
              <a:rPr lang="tr-TR" b="1" dirty="0" err="1"/>
              <a:t>Berâ</a:t>
            </a:r>
            <a:r>
              <a:rPr lang="tr-TR" dirty="0"/>
              <a:t> isimli sahabi zehirlenip şehit oldu.</a:t>
            </a:r>
          </a:p>
        </p:txBody>
      </p:sp>
    </p:spTree>
    <p:extLst>
      <p:ext uri="{BB962C8B-B14F-4D97-AF65-F5344CB8AC3E}">
        <p14:creationId xmlns:p14="http://schemas.microsoft.com/office/powerpoint/2010/main" val="25467362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71600" y="1268760"/>
            <a:ext cx="6768752" cy="4247317"/>
          </a:xfrm>
          <a:prstGeom prst="rect">
            <a:avLst/>
          </a:prstGeom>
        </p:spPr>
        <p:txBody>
          <a:bodyPr wrap="square">
            <a:spAutoFit/>
          </a:bodyPr>
          <a:lstStyle/>
          <a:p>
            <a:pPr lvl="0" algn="ctr"/>
            <a:r>
              <a:rPr lang="tr-TR" b="1" dirty="0">
                <a:solidFill>
                  <a:srgbClr val="FF0000"/>
                </a:solidFill>
              </a:rPr>
              <a:t>BEDİR GAZVESİ</a:t>
            </a:r>
          </a:p>
          <a:p>
            <a:pPr lvl="0"/>
            <a:endParaRPr lang="tr-TR" dirty="0"/>
          </a:p>
          <a:p>
            <a:pPr marL="285750" lvl="0" indent="-285750">
              <a:buFont typeface="Arial" panose="020B0604020202020204" pitchFamily="34" charset="0"/>
              <a:buChar char="•"/>
            </a:pPr>
            <a:r>
              <a:rPr lang="tr-TR" dirty="0"/>
              <a:t>Teke tek vuruşmalardan sonra başlayan ve dört veya beş saat süren savaş, ikindiye doğru </a:t>
            </a:r>
            <a:r>
              <a:rPr lang="tr-TR" b="1" dirty="0"/>
              <a:t>İslâm ordusunun kesin zaferiyle</a:t>
            </a:r>
            <a:r>
              <a:rPr lang="tr-TR" dirty="0"/>
              <a:t> sonuçlandı.</a:t>
            </a:r>
          </a:p>
          <a:p>
            <a:pPr marL="285750" lvl="0" indent="-285750">
              <a:buFont typeface="Arial" panose="020B0604020202020204" pitchFamily="34" charset="0"/>
              <a:buChar char="•"/>
            </a:pPr>
            <a:endParaRPr lang="tr-TR" b="1" dirty="0"/>
          </a:p>
          <a:p>
            <a:pPr marL="285750" lvl="0" indent="-285750">
              <a:buFont typeface="Arial" panose="020B0604020202020204" pitchFamily="34" charset="0"/>
              <a:buChar char="•"/>
            </a:pPr>
            <a:r>
              <a:rPr lang="tr-TR" b="1" dirty="0"/>
              <a:t>Bedir zaferi</a:t>
            </a:r>
            <a:r>
              <a:rPr lang="tr-TR" dirty="0"/>
              <a:t>, başta Medine olmak üzere bütün Arap Yarımadası'nda ve hatta yarımada dışında Müslümanların </a:t>
            </a:r>
            <a:r>
              <a:rPr lang="tr-TR" b="1" dirty="0"/>
              <a:t>itibarının</a:t>
            </a:r>
            <a:r>
              <a:rPr lang="tr-TR" dirty="0"/>
              <a:t> artmasına vesile olmuştur.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Savaşta müşrik ordusundan başta </a:t>
            </a:r>
            <a:r>
              <a:rPr lang="tr-TR" b="1" dirty="0"/>
              <a:t>Ebû Cehil</a:t>
            </a:r>
            <a:r>
              <a:rPr lang="tr-TR" dirty="0"/>
              <a:t>, </a:t>
            </a:r>
            <a:r>
              <a:rPr lang="tr-TR" b="1" dirty="0"/>
              <a:t>Ümeyye b. Halef, </a:t>
            </a:r>
            <a:r>
              <a:rPr lang="tr-TR" b="1" dirty="0" err="1"/>
              <a:t>Utbe</a:t>
            </a:r>
            <a:r>
              <a:rPr lang="tr-TR" b="1" dirty="0"/>
              <a:t> b. </a:t>
            </a:r>
            <a:r>
              <a:rPr lang="tr-TR" b="1" dirty="0" err="1"/>
              <a:t>Rabîa</a:t>
            </a:r>
            <a:r>
              <a:rPr lang="tr-TR" b="1" dirty="0"/>
              <a:t>, </a:t>
            </a:r>
            <a:r>
              <a:rPr lang="tr-TR" b="1" dirty="0" err="1"/>
              <a:t>Şeybe</a:t>
            </a:r>
            <a:r>
              <a:rPr lang="tr-TR" b="1" dirty="0"/>
              <a:t> b. </a:t>
            </a:r>
            <a:r>
              <a:rPr lang="tr-TR" b="1" dirty="0" err="1"/>
              <a:t>Rabîa</a:t>
            </a:r>
            <a:r>
              <a:rPr lang="tr-TR" b="1" dirty="0"/>
              <a:t> </a:t>
            </a:r>
            <a:r>
              <a:rPr lang="tr-TR" dirty="0"/>
              <a:t>ve</a:t>
            </a:r>
            <a:r>
              <a:rPr lang="tr-TR" b="1" dirty="0"/>
              <a:t> Ebû </a:t>
            </a:r>
            <a:r>
              <a:rPr lang="tr-TR" b="1" dirty="0" err="1"/>
              <a:t>Süfyan'ın</a:t>
            </a:r>
            <a:r>
              <a:rPr lang="tr-TR" b="1" dirty="0"/>
              <a:t> oğlu </a:t>
            </a:r>
            <a:r>
              <a:rPr lang="tr-TR" b="1" dirty="0" err="1"/>
              <a:t>Hanzala</a:t>
            </a:r>
            <a:r>
              <a:rPr lang="tr-TR" b="1" dirty="0"/>
              <a:t> </a:t>
            </a:r>
            <a:r>
              <a:rPr lang="tr-TR" dirty="0"/>
              <a:t>gibi ileri gelen İslâm düşmanları olmak üzere toplam yetmiş kişi öldü; bir o kadar sayıda asker de esir alındı.</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b="1" dirty="0"/>
              <a:t>Ukbe b. </a:t>
            </a:r>
            <a:r>
              <a:rPr lang="tr-TR" b="1" dirty="0" err="1"/>
              <a:t>Ebi</a:t>
            </a:r>
            <a:r>
              <a:rPr lang="tr-TR" b="1" dirty="0"/>
              <a:t> </a:t>
            </a:r>
            <a:r>
              <a:rPr lang="tr-TR" b="1" dirty="0" err="1"/>
              <a:t>Muayt</a:t>
            </a:r>
            <a:r>
              <a:rPr lang="tr-TR" b="1" dirty="0"/>
              <a:t> </a:t>
            </a:r>
            <a:r>
              <a:rPr lang="tr-TR" dirty="0"/>
              <a:t>ve</a:t>
            </a:r>
            <a:r>
              <a:rPr lang="tr-TR" b="1" dirty="0"/>
              <a:t> Nadir b. Haris </a:t>
            </a:r>
            <a:r>
              <a:rPr lang="tr-TR" dirty="0"/>
              <a:t>gibi müşrikler esir alınmıştır. </a:t>
            </a:r>
          </a:p>
        </p:txBody>
      </p:sp>
    </p:spTree>
    <p:extLst>
      <p:ext uri="{BB962C8B-B14F-4D97-AF65-F5344CB8AC3E}">
        <p14:creationId xmlns:p14="http://schemas.microsoft.com/office/powerpoint/2010/main" val="50927647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547664" y="1628800"/>
            <a:ext cx="6480720" cy="3139321"/>
          </a:xfrm>
          <a:prstGeom prst="rect">
            <a:avLst/>
          </a:prstGeom>
        </p:spPr>
        <p:txBody>
          <a:bodyPr wrap="square">
            <a:spAutoFit/>
          </a:bodyPr>
          <a:lstStyle/>
          <a:p>
            <a:pPr algn="ctr"/>
            <a:r>
              <a:rPr lang="tr-TR" b="1" dirty="0">
                <a:solidFill>
                  <a:srgbClr val="FF0000"/>
                </a:solidFill>
              </a:rPr>
              <a:t>MÛTE SAVAŞI</a:t>
            </a:r>
          </a:p>
          <a:p>
            <a:endParaRPr lang="tr-TR" dirty="0"/>
          </a:p>
          <a:p>
            <a:pPr marL="285750" indent="-285750">
              <a:buFont typeface="Arial" panose="020B0604020202020204" pitchFamily="34" charset="0"/>
              <a:buChar char="•"/>
            </a:pPr>
            <a:r>
              <a:rPr lang="tr-TR" dirty="0"/>
              <a:t>Müslümanlarla Bizans arasında yapılan </a:t>
            </a:r>
            <a:r>
              <a:rPr lang="tr-TR" b="1" dirty="0"/>
              <a:t>ilk </a:t>
            </a:r>
            <a:r>
              <a:rPr lang="tr-TR" b="1" dirty="0" err="1"/>
              <a:t>savaş</a:t>
            </a:r>
            <a:r>
              <a:rPr lang="tr-TR" dirty="0" err="1"/>
              <a:t>’tır</a:t>
            </a:r>
            <a:r>
              <a:rPr lang="tr-TR" dirty="0"/>
              <a:t>. </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err="1"/>
              <a:t>Mûte</a:t>
            </a:r>
            <a:r>
              <a:rPr lang="tr-TR" dirty="0"/>
              <a:t> Savaşı’nın sebebi Hz. Peygamber’in </a:t>
            </a:r>
            <a:r>
              <a:rPr lang="tr-TR" dirty="0" err="1"/>
              <a:t>Busrâ</a:t>
            </a:r>
            <a:r>
              <a:rPr lang="tr-TR" dirty="0"/>
              <a:t> emirine gönderdiği elçi </a:t>
            </a:r>
            <a:r>
              <a:rPr lang="tr-TR" b="1" dirty="0">
                <a:solidFill>
                  <a:srgbClr val="FF0000"/>
                </a:solidFill>
              </a:rPr>
              <a:t>Hâris b. </a:t>
            </a:r>
            <a:r>
              <a:rPr lang="tr-TR" b="1" dirty="0" err="1">
                <a:solidFill>
                  <a:srgbClr val="FF0000"/>
                </a:solidFill>
              </a:rPr>
              <a:t>Umeyr</a:t>
            </a:r>
            <a:r>
              <a:rPr lang="tr-TR" b="1" dirty="0">
                <a:solidFill>
                  <a:srgbClr val="FF0000"/>
                </a:solidFill>
              </a:rPr>
              <a:t> el-</a:t>
            </a:r>
            <a:r>
              <a:rPr lang="tr-TR" b="1" dirty="0" err="1">
                <a:solidFill>
                  <a:srgbClr val="FF0000"/>
                </a:solidFill>
              </a:rPr>
              <a:t>Ezdî</a:t>
            </a:r>
            <a:r>
              <a:rPr lang="tr-TR" b="1" dirty="0" err="1"/>
              <a:t>’</a:t>
            </a:r>
            <a:r>
              <a:rPr lang="tr-TR" dirty="0" err="1"/>
              <a:t>nin</a:t>
            </a:r>
            <a:r>
              <a:rPr lang="tr-TR" dirty="0"/>
              <a:t>, </a:t>
            </a:r>
            <a:r>
              <a:rPr lang="tr-TR" dirty="0" err="1"/>
              <a:t>Mûte’den</a:t>
            </a:r>
            <a:r>
              <a:rPr lang="tr-TR" dirty="0"/>
              <a:t> geçerken, Bizans adına bölgeyi idare eden Hristiyan </a:t>
            </a:r>
            <a:r>
              <a:rPr lang="tr-TR" b="1" i="1" dirty="0" err="1">
                <a:solidFill>
                  <a:srgbClr val="FF0000"/>
                </a:solidFill>
              </a:rPr>
              <a:t>Gassânî</a:t>
            </a:r>
            <a:r>
              <a:rPr lang="tr-TR" b="1" i="1" dirty="0">
                <a:solidFill>
                  <a:srgbClr val="FF0000"/>
                </a:solidFill>
              </a:rPr>
              <a:t> emiri</a:t>
            </a:r>
            <a:r>
              <a:rPr lang="tr-TR" dirty="0">
                <a:solidFill>
                  <a:srgbClr val="FF0000"/>
                </a:solidFill>
              </a:rPr>
              <a:t> </a:t>
            </a:r>
            <a:r>
              <a:rPr lang="tr-TR" b="1" dirty="0" err="1">
                <a:solidFill>
                  <a:srgbClr val="FF0000"/>
                </a:solidFill>
              </a:rPr>
              <a:t>Şurahbil</a:t>
            </a:r>
            <a:r>
              <a:rPr lang="tr-TR" b="1" dirty="0">
                <a:solidFill>
                  <a:srgbClr val="FF0000"/>
                </a:solidFill>
              </a:rPr>
              <a:t> b. Amr</a:t>
            </a:r>
            <a:r>
              <a:rPr lang="tr-TR" dirty="0">
                <a:solidFill>
                  <a:srgbClr val="FF0000"/>
                </a:solidFill>
              </a:rPr>
              <a:t> </a:t>
            </a:r>
            <a:r>
              <a:rPr lang="tr-TR" dirty="0"/>
              <a:t>tarafından öldürülmesidir.  </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Hz. Peygamber, </a:t>
            </a:r>
            <a:r>
              <a:rPr lang="tr-TR" dirty="0" err="1"/>
              <a:t>Mûte’ye</a:t>
            </a:r>
            <a:r>
              <a:rPr lang="tr-TR" dirty="0"/>
              <a:t> göndermek üzere </a:t>
            </a:r>
            <a:r>
              <a:rPr lang="tr-TR" b="1" dirty="0"/>
              <a:t>Zeyd b. </a:t>
            </a:r>
            <a:r>
              <a:rPr lang="tr-TR" b="1" dirty="0" err="1"/>
              <a:t>Hârise</a:t>
            </a:r>
            <a:r>
              <a:rPr lang="tr-TR" dirty="0"/>
              <a:t> kumandasında 3000 kişilik bir ordu hazırladı. </a:t>
            </a:r>
          </a:p>
        </p:txBody>
      </p:sp>
    </p:spTree>
    <p:extLst>
      <p:ext uri="{BB962C8B-B14F-4D97-AF65-F5344CB8AC3E}">
        <p14:creationId xmlns:p14="http://schemas.microsoft.com/office/powerpoint/2010/main" val="103128152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31640" y="836712"/>
            <a:ext cx="6624736" cy="4801314"/>
          </a:xfrm>
          <a:prstGeom prst="rect">
            <a:avLst/>
          </a:prstGeom>
        </p:spPr>
        <p:txBody>
          <a:bodyPr wrap="square">
            <a:spAutoFit/>
          </a:bodyPr>
          <a:lstStyle/>
          <a:p>
            <a:pPr lvl="0"/>
            <a:endParaRPr lang="tr-TR" dirty="0"/>
          </a:p>
          <a:p>
            <a:pPr algn="ctr"/>
            <a:r>
              <a:rPr lang="tr-TR" b="1" dirty="0">
                <a:solidFill>
                  <a:srgbClr val="FF0000"/>
                </a:solidFill>
              </a:rPr>
              <a:t>MÛTE SAVAŞI</a:t>
            </a:r>
          </a:p>
          <a:p>
            <a:pPr lvl="0"/>
            <a:endParaRPr lang="tr-TR" dirty="0"/>
          </a:p>
          <a:p>
            <a:pPr marL="285750" lvl="0" indent="-285750">
              <a:buFont typeface="Arial" panose="020B0604020202020204" pitchFamily="34" charset="0"/>
              <a:buChar char="•"/>
            </a:pPr>
            <a:r>
              <a:rPr lang="tr-TR" dirty="0"/>
              <a:t>Zeyd’in şehit düşmesi halinde </a:t>
            </a:r>
            <a:r>
              <a:rPr lang="tr-TR" b="1" dirty="0"/>
              <a:t>Cafer b. Ebû </a:t>
            </a:r>
            <a:r>
              <a:rPr lang="tr-TR" b="1" dirty="0" err="1"/>
              <a:t>Tâlib</a:t>
            </a:r>
            <a:r>
              <a:rPr lang="tr-TR" dirty="0" err="1"/>
              <a:t>’in</a:t>
            </a:r>
            <a:r>
              <a:rPr lang="tr-TR" dirty="0"/>
              <a:t>, Cafer şehit düşerse </a:t>
            </a:r>
            <a:r>
              <a:rPr lang="tr-TR" b="1" dirty="0"/>
              <a:t>Abdullah b. </a:t>
            </a:r>
            <a:r>
              <a:rPr lang="tr-TR" b="1" dirty="0" err="1"/>
              <a:t>Revâha</a:t>
            </a:r>
            <a:r>
              <a:rPr lang="tr-TR" dirty="0" err="1"/>
              <a:t>’nın</a:t>
            </a:r>
            <a:r>
              <a:rPr lang="tr-TR" dirty="0"/>
              <a:t> kumandanlık yapmasını, Abdullah da şehit düşecek olursa askerlerin kumandanı kendilerinin seçmesini emretti.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Abdullah b. </a:t>
            </a:r>
            <a:r>
              <a:rPr lang="tr-TR" dirty="0" err="1"/>
              <a:t>Revâhâ’nın</a:t>
            </a:r>
            <a:r>
              <a:rPr lang="tr-TR" dirty="0"/>
              <a:t> da şehit düşmesi üzerine, askerler </a:t>
            </a:r>
            <a:r>
              <a:rPr lang="tr-TR" b="1" dirty="0" err="1"/>
              <a:t>Hâlid</a:t>
            </a:r>
            <a:r>
              <a:rPr lang="tr-TR" b="1" dirty="0"/>
              <a:t> b. </a:t>
            </a:r>
            <a:r>
              <a:rPr lang="tr-TR" b="1" dirty="0" err="1"/>
              <a:t>Velid</a:t>
            </a:r>
            <a:r>
              <a:rPr lang="tr-TR" dirty="0" err="1"/>
              <a:t>’i</a:t>
            </a:r>
            <a:r>
              <a:rPr lang="tr-TR" dirty="0"/>
              <a:t> kumandan seçtiler.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Bu savaşta 15 şehit verilmiştir</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err="1"/>
              <a:t>Mûte</a:t>
            </a:r>
            <a:r>
              <a:rPr lang="tr-TR" dirty="0"/>
              <a:t> Savaşı’nda </a:t>
            </a:r>
            <a:r>
              <a:rPr lang="tr-TR" dirty="0" err="1"/>
              <a:t>mücahidler</a:t>
            </a:r>
            <a:r>
              <a:rPr lang="tr-TR" dirty="0"/>
              <a:t> geri çekilmek zorunda kaldıklarından Medine’ye dönünce bazı kimseler onlar hakkında “</a:t>
            </a:r>
            <a:r>
              <a:rPr lang="tr-TR" b="1" dirty="0" err="1"/>
              <a:t>fürrâr</a:t>
            </a:r>
            <a:r>
              <a:rPr lang="tr-TR" dirty="0"/>
              <a:t>” (</a:t>
            </a:r>
            <a:r>
              <a:rPr lang="tr-TR" i="1" dirty="0"/>
              <a:t>savaştan kaçanlar</a:t>
            </a:r>
            <a:r>
              <a:rPr lang="tr-TR" dirty="0"/>
              <a:t>) ifadesini kullandılar. </a:t>
            </a:r>
          </a:p>
          <a:p>
            <a:pPr lvl="0"/>
            <a:endParaRPr lang="tr-TR" dirty="0"/>
          </a:p>
        </p:txBody>
      </p:sp>
    </p:spTree>
    <p:extLst>
      <p:ext uri="{BB962C8B-B14F-4D97-AF65-F5344CB8AC3E}">
        <p14:creationId xmlns:p14="http://schemas.microsoft.com/office/powerpoint/2010/main" val="141019141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619672" y="908720"/>
            <a:ext cx="5760640" cy="4524315"/>
          </a:xfrm>
          <a:prstGeom prst="rect">
            <a:avLst/>
          </a:prstGeom>
        </p:spPr>
        <p:txBody>
          <a:bodyPr wrap="square">
            <a:spAutoFit/>
          </a:bodyPr>
          <a:lstStyle/>
          <a:p>
            <a:pPr lvl="0"/>
            <a:endParaRPr lang="tr-TR" dirty="0"/>
          </a:p>
          <a:p>
            <a:pPr algn="ctr"/>
            <a:r>
              <a:rPr lang="tr-TR" b="1" dirty="0">
                <a:solidFill>
                  <a:srgbClr val="FF0000"/>
                </a:solidFill>
              </a:rPr>
              <a:t>MÛTE SAVAŞI</a:t>
            </a:r>
          </a:p>
          <a:p>
            <a:pPr lvl="0"/>
            <a:endParaRPr lang="tr-TR" dirty="0"/>
          </a:p>
          <a:p>
            <a:pPr marL="285750" lvl="0" indent="-285750">
              <a:buFont typeface="Arial" panose="020B0604020202020204" pitchFamily="34" charset="0"/>
              <a:buChar char="•"/>
            </a:pPr>
            <a:r>
              <a:rPr lang="tr-TR" dirty="0"/>
              <a:t>Bu sözden rahatsız olan ve </a:t>
            </a:r>
            <a:r>
              <a:rPr lang="tr-TR" dirty="0" err="1"/>
              <a:t>Mute</a:t>
            </a:r>
            <a:r>
              <a:rPr lang="tr-TR" dirty="0"/>
              <a:t> Savaşı’na katılan </a:t>
            </a:r>
            <a:r>
              <a:rPr lang="tr-TR" b="1" dirty="0"/>
              <a:t>Seleme</a:t>
            </a:r>
            <a:r>
              <a:rPr lang="tr-TR" dirty="0"/>
              <a:t> bir müddet insanların arasına ve mescide namaz kılmaya çıkmadı.</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Bunun üzerine Resûlullah, Seleme ve arkadaşlarının savaştan kaçanlar değil yeni bir saldırı için geri çekilenler (</a:t>
            </a:r>
            <a:r>
              <a:rPr lang="tr-TR" b="1" dirty="0" err="1"/>
              <a:t>kürrâr</a:t>
            </a:r>
            <a:r>
              <a:rPr lang="tr-TR" dirty="0"/>
              <a:t>) olduklarını belirtti ve </a:t>
            </a:r>
            <a:r>
              <a:rPr lang="tr-TR" dirty="0" err="1"/>
              <a:t>Seleme’nin</a:t>
            </a:r>
            <a:r>
              <a:rPr lang="tr-TR" dirty="0"/>
              <a:t> evden çıkmasını istedi.</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Büyük bir düşman ordusu karşısında çok az zayiat vererek geriye çekilmeyi başaran </a:t>
            </a:r>
            <a:r>
              <a:rPr lang="tr-TR" b="1" dirty="0" err="1"/>
              <a:t>Hâlid</a:t>
            </a:r>
            <a:r>
              <a:rPr lang="tr-TR" b="1" dirty="0"/>
              <a:t> b. </a:t>
            </a:r>
            <a:r>
              <a:rPr lang="tr-TR" b="1" dirty="0" err="1"/>
              <a:t>Velid</a:t>
            </a:r>
            <a:r>
              <a:rPr lang="tr-TR" dirty="0"/>
              <a:t>, bu sebeple Hz. Peygamber’in kendisine verdiği “</a:t>
            </a:r>
            <a:r>
              <a:rPr lang="tr-TR" b="1" dirty="0"/>
              <a:t>Seyfullah</a:t>
            </a:r>
            <a:r>
              <a:rPr lang="tr-TR" dirty="0"/>
              <a:t>” (Allah’ın kılıcı) lakabıyla meşhur olmuştur.</a:t>
            </a:r>
          </a:p>
        </p:txBody>
      </p:sp>
    </p:spTree>
    <p:extLst>
      <p:ext uri="{BB962C8B-B14F-4D97-AF65-F5344CB8AC3E}">
        <p14:creationId xmlns:p14="http://schemas.microsoft.com/office/powerpoint/2010/main" val="116800161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1700808"/>
            <a:ext cx="7251429" cy="36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4451133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75656" y="908720"/>
            <a:ext cx="6318448" cy="4247317"/>
          </a:xfrm>
          <a:prstGeom prst="rect">
            <a:avLst/>
          </a:prstGeom>
        </p:spPr>
        <p:txBody>
          <a:bodyPr wrap="square">
            <a:spAutoFit/>
          </a:bodyPr>
          <a:lstStyle/>
          <a:p>
            <a:pPr algn="ctr"/>
            <a:r>
              <a:rPr lang="tr-TR" b="1" dirty="0">
                <a:solidFill>
                  <a:srgbClr val="FF0000"/>
                </a:solidFill>
              </a:rPr>
              <a:t>MEKKE’NİN FETHİ</a:t>
            </a:r>
            <a:endParaRPr lang="tr-TR" dirty="0">
              <a:solidFill>
                <a:srgbClr val="FF0000"/>
              </a:solidFill>
            </a:endParaRPr>
          </a:p>
          <a:p>
            <a:r>
              <a:rPr lang="tr-TR" b="1" dirty="0"/>
              <a:t> </a:t>
            </a:r>
            <a:endParaRPr lang="tr-TR" dirty="0"/>
          </a:p>
          <a:p>
            <a:pPr marL="285750" lvl="0" indent="-285750">
              <a:buFont typeface="Arial" panose="020B0604020202020204" pitchFamily="34" charset="0"/>
              <a:buChar char="•"/>
            </a:pPr>
            <a:r>
              <a:rPr lang="tr-TR" b="1" dirty="0"/>
              <a:t>Hudeybiye</a:t>
            </a:r>
            <a:r>
              <a:rPr lang="tr-TR" dirty="0"/>
              <a:t> Antlaşması’nın üzerinden henüz iki yıl geçmeden Mekke müşrikleri antlaşmayı bozdular.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Antlaşmanın dördüncü maddesine göre </a:t>
            </a:r>
            <a:r>
              <a:rPr lang="tr-TR" b="1" dirty="0" err="1"/>
              <a:t>Huzâaoğulları</a:t>
            </a:r>
            <a:r>
              <a:rPr lang="tr-TR" dirty="0"/>
              <a:t> Hz. Peygamber’le, </a:t>
            </a:r>
            <a:r>
              <a:rPr lang="tr-TR" b="1" dirty="0" err="1"/>
              <a:t>Bekiroğulları</a:t>
            </a:r>
            <a:r>
              <a:rPr lang="tr-TR" dirty="0"/>
              <a:t> ise </a:t>
            </a:r>
            <a:r>
              <a:rPr lang="tr-TR" dirty="0" err="1"/>
              <a:t>Mekkeliler’le</a:t>
            </a:r>
            <a:r>
              <a:rPr lang="tr-TR" dirty="0"/>
              <a:t> ittifak kurmuştu.</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err="1"/>
              <a:t>Bekiroğulları</a:t>
            </a:r>
            <a:r>
              <a:rPr lang="tr-TR" dirty="0"/>
              <a:t>, hicretin sekizinci yılı Şaban ayında </a:t>
            </a:r>
            <a:r>
              <a:rPr lang="tr-TR" dirty="0" err="1"/>
              <a:t>Huzâaoğullarına</a:t>
            </a:r>
            <a:r>
              <a:rPr lang="tr-TR" dirty="0"/>
              <a:t> bir gece baskını düzenleyip onlardan 23 kişiyi öldürmüşlerdir.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Bunun ardından Kureyş liderine bir elçi göndererek, </a:t>
            </a:r>
            <a:r>
              <a:rPr lang="tr-TR" dirty="0" err="1"/>
              <a:t>Bekiroğullarıyla</a:t>
            </a:r>
            <a:r>
              <a:rPr lang="tr-TR" dirty="0"/>
              <a:t> ittifaklarını bozmalarını ya da öldürülen yirmi üç şahıs için diyet ödemelerini istedi.</a:t>
            </a:r>
          </a:p>
        </p:txBody>
      </p:sp>
    </p:spTree>
    <p:extLst>
      <p:ext uri="{BB962C8B-B14F-4D97-AF65-F5344CB8AC3E}">
        <p14:creationId xmlns:p14="http://schemas.microsoft.com/office/powerpoint/2010/main" val="69852980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1582341"/>
            <a:ext cx="5310336" cy="3416320"/>
          </a:xfrm>
          <a:prstGeom prst="rect">
            <a:avLst/>
          </a:prstGeom>
        </p:spPr>
        <p:txBody>
          <a:bodyPr wrap="square">
            <a:spAutoFit/>
          </a:bodyPr>
          <a:lstStyle/>
          <a:p>
            <a:pPr marL="285750" lvl="0" indent="-285750">
              <a:buFont typeface="Arial" panose="020B0604020202020204" pitchFamily="34" charset="0"/>
              <a:buChar char="•"/>
            </a:pPr>
            <a:endParaRPr lang="tr-TR" dirty="0"/>
          </a:p>
          <a:p>
            <a:pPr algn="ctr"/>
            <a:r>
              <a:rPr lang="tr-TR" b="1" dirty="0">
                <a:solidFill>
                  <a:srgbClr val="FF0000"/>
                </a:solidFill>
              </a:rPr>
              <a:t>MEKKE’NİN FETHİ</a:t>
            </a:r>
            <a:endParaRPr lang="tr-TR" dirty="0">
              <a:solidFill>
                <a:srgbClr val="FF0000"/>
              </a:solidFill>
            </a:endParaRP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Bu iki tekliften biri kabul edilmediği takdirde, kendileriyle savaşılacağını bildirdi.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err="1"/>
              <a:t>Mekkeliler’in</a:t>
            </a:r>
            <a:r>
              <a:rPr lang="tr-TR" dirty="0"/>
              <a:t> ilk iki şartı reddetmeleri üzerine </a:t>
            </a:r>
            <a:r>
              <a:rPr lang="tr-TR" b="1" dirty="0"/>
              <a:t>savaş</a:t>
            </a:r>
            <a:r>
              <a:rPr lang="tr-TR" dirty="0"/>
              <a:t> kararı verdi. </a:t>
            </a:r>
          </a:p>
          <a:p>
            <a:pPr marL="285750" lvl="0" indent="-285750">
              <a:buFont typeface="Arial" panose="020B0604020202020204" pitchFamily="34" charset="0"/>
              <a:buChar char="•"/>
            </a:pPr>
            <a:endParaRPr lang="tr-TR" b="1" dirty="0"/>
          </a:p>
          <a:p>
            <a:pPr marL="285750" lvl="0" indent="-285750">
              <a:buFont typeface="Arial" panose="020B0604020202020204" pitchFamily="34" charset="0"/>
              <a:buChar char="•"/>
            </a:pPr>
            <a:r>
              <a:rPr lang="tr-TR" b="1" dirty="0" err="1"/>
              <a:t>Hâtıb</a:t>
            </a:r>
            <a:r>
              <a:rPr lang="tr-TR" b="1" dirty="0"/>
              <a:t> b. Ebû </a:t>
            </a:r>
            <a:r>
              <a:rPr lang="tr-TR" b="1" dirty="0" err="1"/>
              <a:t>Beltea</a:t>
            </a:r>
            <a:r>
              <a:rPr lang="tr-TR" dirty="0"/>
              <a:t> isimli sahabi, nefsine aldanıp, yazdığı bir mektupla savaş hazırlıklarını </a:t>
            </a:r>
            <a:r>
              <a:rPr lang="tr-TR" dirty="0" err="1"/>
              <a:t>Mekkeliler’e</a:t>
            </a:r>
            <a:r>
              <a:rPr lang="tr-TR" dirty="0"/>
              <a:t> bildirmek istemişti fakat yakalandı.</a:t>
            </a:r>
          </a:p>
        </p:txBody>
      </p:sp>
    </p:spTree>
    <p:extLst>
      <p:ext uri="{BB962C8B-B14F-4D97-AF65-F5344CB8AC3E}">
        <p14:creationId xmlns:p14="http://schemas.microsoft.com/office/powerpoint/2010/main" val="318758854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15616" y="548680"/>
            <a:ext cx="6768752" cy="5632311"/>
          </a:xfrm>
          <a:prstGeom prst="rect">
            <a:avLst/>
          </a:prstGeom>
        </p:spPr>
        <p:txBody>
          <a:bodyPr wrap="square">
            <a:spAutoFit/>
          </a:bodyPr>
          <a:lstStyle/>
          <a:p>
            <a:pPr algn="ctr"/>
            <a:r>
              <a:rPr lang="tr-TR" b="1" dirty="0">
                <a:solidFill>
                  <a:srgbClr val="FF0000"/>
                </a:solidFill>
              </a:rPr>
              <a:t>MEKKE’NİN FETHİ</a:t>
            </a:r>
            <a:endParaRPr lang="tr-TR" dirty="0">
              <a:solidFill>
                <a:srgbClr val="FF0000"/>
              </a:solidFill>
            </a:endParaRPr>
          </a:p>
          <a:p>
            <a:pPr lvl="0"/>
            <a:endParaRPr lang="tr-TR" dirty="0"/>
          </a:p>
          <a:p>
            <a:pPr marL="285750" lvl="0" indent="-285750">
              <a:buFont typeface="Arial" panose="020B0604020202020204" pitchFamily="34" charset="0"/>
              <a:buChar char="•"/>
            </a:pPr>
            <a:r>
              <a:rPr lang="tr-TR" dirty="0"/>
              <a:t>Mekke liderleri, Hz. Peygamber’in tekliflerini reddettiklerine pişman oldular ve reisleri </a:t>
            </a:r>
            <a:r>
              <a:rPr lang="tr-TR" b="1" dirty="0"/>
              <a:t>Ebû </a:t>
            </a:r>
            <a:r>
              <a:rPr lang="tr-TR" b="1" dirty="0" err="1"/>
              <a:t>Süfyân</a:t>
            </a:r>
            <a:r>
              <a:rPr lang="tr-TR" dirty="0" err="1"/>
              <a:t>’ı</a:t>
            </a:r>
            <a:r>
              <a:rPr lang="tr-TR" dirty="0"/>
              <a:t> antlaşmayı yenilemesi için Medine’ye gönderdiler. </a:t>
            </a:r>
          </a:p>
          <a:p>
            <a:pPr marL="285750" lvl="0" indent="-285750">
              <a:buFont typeface="Arial" panose="020B0604020202020204" pitchFamily="34" charset="0"/>
              <a:buChar char="•"/>
            </a:pPr>
            <a:endParaRPr lang="tr-TR" b="1" dirty="0"/>
          </a:p>
          <a:p>
            <a:pPr marL="285750" lvl="0" indent="-285750">
              <a:buFont typeface="Arial" panose="020B0604020202020204" pitchFamily="34" charset="0"/>
              <a:buChar char="•"/>
            </a:pPr>
            <a:r>
              <a:rPr lang="tr-TR" b="1" dirty="0"/>
              <a:t>Ebû </a:t>
            </a:r>
            <a:r>
              <a:rPr lang="tr-TR" b="1" dirty="0" err="1"/>
              <a:t>Rühm</a:t>
            </a:r>
            <a:r>
              <a:rPr lang="tr-TR" b="1" dirty="0"/>
              <a:t> el-</a:t>
            </a:r>
            <a:r>
              <a:rPr lang="tr-TR" b="1" dirty="0" err="1"/>
              <a:t>Gifârî</a:t>
            </a:r>
            <a:r>
              <a:rPr lang="tr-TR" dirty="0" err="1"/>
              <a:t>’yi</a:t>
            </a:r>
            <a:r>
              <a:rPr lang="tr-TR" dirty="0"/>
              <a:t> vekil bırakan Hz. Peygamber, on bin kişilik ordusuyla Medine’den ayrıldı</a:t>
            </a:r>
          </a:p>
          <a:p>
            <a:pPr marL="285750" lvl="0" indent="-285750">
              <a:buFont typeface="Arial" panose="020B0604020202020204" pitchFamily="34" charset="0"/>
              <a:buChar char="•"/>
            </a:pPr>
            <a:endParaRPr lang="tr-TR" b="1" dirty="0"/>
          </a:p>
          <a:p>
            <a:pPr marL="285750" lvl="0" indent="-285750">
              <a:buFont typeface="Arial" panose="020B0604020202020204" pitchFamily="34" charset="0"/>
              <a:buChar char="•"/>
            </a:pPr>
            <a:r>
              <a:rPr lang="tr-TR" b="1" dirty="0"/>
              <a:t>Ebu </a:t>
            </a:r>
            <a:r>
              <a:rPr lang="tr-TR" b="1" dirty="0" err="1"/>
              <a:t>Süfyan</a:t>
            </a:r>
            <a:r>
              <a:rPr lang="tr-TR" dirty="0"/>
              <a:t> İslam ordusunun azametini gördükten sonra Mekke’nin tesliminden başka çare olmadığını anlayarak gönülsüz de olsa </a:t>
            </a:r>
            <a:r>
              <a:rPr lang="tr-TR" b="1" i="1" dirty="0"/>
              <a:t>Müslüman olduğunu açıkladı</a:t>
            </a:r>
            <a:r>
              <a:rPr lang="tr-TR" dirty="0"/>
              <a:t>.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Bunun üzerine Allah </a:t>
            </a:r>
            <a:r>
              <a:rPr lang="tr-TR" dirty="0" err="1"/>
              <a:t>Rasulü</a:t>
            </a:r>
            <a:r>
              <a:rPr lang="tr-TR" dirty="0"/>
              <a:t> (</a:t>
            </a:r>
            <a:r>
              <a:rPr lang="tr-TR" dirty="0" err="1"/>
              <a:t>s.a.v</a:t>
            </a:r>
            <a:r>
              <a:rPr lang="tr-TR" dirty="0"/>
              <a:t>.) onu taltif etmek ve kalbini İslam’a ısındırmak için Mekke halkının emniyette olacağı yerleri sayarken Ebu </a:t>
            </a:r>
            <a:r>
              <a:rPr lang="tr-TR" dirty="0" err="1"/>
              <a:t>Süfyan’ın</a:t>
            </a:r>
            <a:r>
              <a:rPr lang="tr-TR" dirty="0"/>
              <a:t> evini de zikretmiş “Kim ki Mescid-i </a:t>
            </a:r>
            <a:r>
              <a:rPr lang="tr-TR" dirty="0" err="1"/>
              <a:t>Haram’a</a:t>
            </a:r>
            <a:r>
              <a:rPr lang="tr-TR" dirty="0"/>
              <a:t> girerse emniyettedir.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Kim ki evinden dışarı çıkmazsa emniyettedir. Kim ki Ebu </a:t>
            </a:r>
            <a:r>
              <a:rPr lang="tr-TR" dirty="0" err="1"/>
              <a:t>Süfyan’ın</a:t>
            </a:r>
            <a:r>
              <a:rPr lang="tr-TR" dirty="0"/>
              <a:t> evine sığınırsa o da emniyettedir!” buyurmuştu.</a:t>
            </a:r>
          </a:p>
        </p:txBody>
      </p:sp>
    </p:spTree>
    <p:extLst>
      <p:ext uri="{BB962C8B-B14F-4D97-AF65-F5344CB8AC3E}">
        <p14:creationId xmlns:p14="http://schemas.microsoft.com/office/powerpoint/2010/main" val="418925882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03648" y="620688"/>
            <a:ext cx="6624736" cy="5078313"/>
          </a:xfrm>
          <a:prstGeom prst="rect">
            <a:avLst/>
          </a:prstGeom>
        </p:spPr>
        <p:txBody>
          <a:bodyPr wrap="square">
            <a:spAutoFit/>
          </a:bodyPr>
          <a:lstStyle/>
          <a:p>
            <a:pPr lvl="0"/>
            <a:endParaRPr lang="tr-TR" dirty="0"/>
          </a:p>
          <a:p>
            <a:pPr algn="ctr"/>
            <a:r>
              <a:rPr lang="tr-TR" b="1" dirty="0">
                <a:solidFill>
                  <a:srgbClr val="FF0000"/>
                </a:solidFill>
              </a:rPr>
              <a:t>MEKKE’NİN FETHİ</a:t>
            </a:r>
            <a:endParaRPr lang="tr-TR" dirty="0">
              <a:solidFill>
                <a:srgbClr val="FF0000"/>
              </a:solidFill>
            </a:endParaRPr>
          </a:p>
          <a:p>
            <a:pPr lvl="0"/>
            <a:endParaRPr lang="tr-TR" dirty="0"/>
          </a:p>
          <a:p>
            <a:pPr marL="285750" lvl="0" indent="-285750">
              <a:buFont typeface="Arial" panose="020B0604020202020204" pitchFamily="34" charset="0"/>
              <a:buChar char="•"/>
            </a:pPr>
            <a:r>
              <a:rPr lang="tr-TR" dirty="0"/>
              <a:t>Halid b. </a:t>
            </a:r>
            <a:r>
              <a:rPr lang="tr-TR" dirty="0" err="1"/>
              <a:t>Velid’in</a:t>
            </a:r>
            <a:r>
              <a:rPr lang="tr-TR" dirty="0"/>
              <a:t> Mekke’ye girdiği yerde olan küçük bir çatışma dışında İslam ordusu hiçbir mukavemetle karşılaşmadan şehre girdi.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Kan dökülmeden Mekke’yi fethetmek Allah </a:t>
            </a:r>
            <a:r>
              <a:rPr lang="tr-TR" dirty="0" err="1"/>
              <a:t>Rasulü’nü</a:t>
            </a:r>
            <a:r>
              <a:rPr lang="tr-TR" dirty="0"/>
              <a:t> (</a:t>
            </a:r>
            <a:r>
              <a:rPr lang="tr-TR" dirty="0" err="1"/>
              <a:t>s.a.v</a:t>
            </a:r>
            <a:r>
              <a:rPr lang="tr-TR" dirty="0"/>
              <a:t>.) oldukça memnun etmişti.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Hz. Peygamber, sekiz yıl önce gizlice ayrılmak zorunda kaldığı Mekke’ye büyük bir ihtişamla girerken </a:t>
            </a:r>
            <a:r>
              <a:rPr lang="tr-TR" b="1" dirty="0"/>
              <a:t>Fetih suresini </a:t>
            </a:r>
            <a:r>
              <a:rPr lang="tr-TR" dirty="0"/>
              <a:t>okuyordu. </a:t>
            </a:r>
            <a:r>
              <a:rPr lang="tr-TR" dirty="0" err="1"/>
              <a:t>Ashâbıyla</a:t>
            </a:r>
            <a:r>
              <a:rPr lang="tr-TR" dirty="0"/>
              <a:t> birlikte Kâbe’yi tavaf etti.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Ardından “</a:t>
            </a:r>
            <a:r>
              <a:rPr lang="tr-TR" i="1" dirty="0"/>
              <a:t>Hak geldi, batıl yok oldu!..” </a:t>
            </a:r>
            <a:r>
              <a:rPr lang="tr-TR" dirty="0"/>
              <a:t>(</a:t>
            </a:r>
            <a:r>
              <a:rPr lang="tr-TR" dirty="0" err="1"/>
              <a:t>İsrâ</a:t>
            </a:r>
            <a:r>
              <a:rPr lang="tr-TR" dirty="0"/>
              <a:t> suresi, 81.) ayetini okuyarak Kâbe’yi putlardan temizledikten sonra orada namaz kıldı.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Böylece Kâbe yıllar sonra </a:t>
            </a:r>
            <a:r>
              <a:rPr lang="tr-TR" b="1" dirty="0" err="1"/>
              <a:t>tevhid</a:t>
            </a:r>
            <a:r>
              <a:rPr lang="tr-TR" dirty="0"/>
              <a:t> inancının merkezi hâline geldi.</a:t>
            </a:r>
          </a:p>
        </p:txBody>
      </p:sp>
    </p:spTree>
    <p:extLst>
      <p:ext uri="{BB962C8B-B14F-4D97-AF65-F5344CB8AC3E}">
        <p14:creationId xmlns:p14="http://schemas.microsoft.com/office/powerpoint/2010/main" val="147391892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15616" y="260648"/>
            <a:ext cx="6534472" cy="6186309"/>
          </a:xfrm>
          <a:prstGeom prst="rect">
            <a:avLst/>
          </a:prstGeom>
        </p:spPr>
        <p:txBody>
          <a:bodyPr wrap="square">
            <a:spAutoFit/>
          </a:bodyPr>
          <a:lstStyle/>
          <a:p>
            <a:pPr algn="ctr"/>
            <a:r>
              <a:rPr lang="tr-TR" b="1" dirty="0">
                <a:solidFill>
                  <a:srgbClr val="FF0000"/>
                </a:solidFill>
              </a:rPr>
              <a:t>HUNEYN GAZVESİ</a:t>
            </a:r>
          </a:p>
          <a:p>
            <a:endParaRPr lang="tr-TR" dirty="0"/>
          </a:p>
          <a:p>
            <a:pPr marL="285750" indent="-285750">
              <a:buFont typeface="Arial" panose="020B0604020202020204" pitchFamily="34" charset="0"/>
              <a:buChar char="•"/>
            </a:pPr>
            <a:r>
              <a:rPr lang="tr-TR" dirty="0"/>
              <a:t>Hz. Peygamber ile </a:t>
            </a:r>
            <a:r>
              <a:rPr lang="tr-TR" b="1" dirty="0" err="1"/>
              <a:t>Hevâzinliler</a:t>
            </a:r>
            <a:r>
              <a:rPr lang="tr-TR" dirty="0"/>
              <a:t> arasında yapılan savaştır.</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Peygamber’in </a:t>
            </a:r>
            <a:r>
              <a:rPr lang="tr-TR" dirty="0" err="1"/>
              <a:t>Tâif</a:t>
            </a:r>
            <a:r>
              <a:rPr lang="tr-TR" dirty="0"/>
              <a:t> yolu üzerindeki </a:t>
            </a:r>
            <a:r>
              <a:rPr lang="tr-TR" dirty="0" err="1"/>
              <a:t>Uzzâ</a:t>
            </a:r>
            <a:r>
              <a:rPr lang="tr-TR" dirty="0"/>
              <a:t> heykelini yıktırması, aynı </a:t>
            </a:r>
            <a:r>
              <a:rPr lang="tr-TR" dirty="0" err="1"/>
              <a:t>âkıbetin</a:t>
            </a:r>
            <a:r>
              <a:rPr lang="tr-TR" dirty="0"/>
              <a:t> kendi putları olan </a:t>
            </a:r>
            <a:r>
              <a:rPr lang="tr-TR" dirty="0" err="1"/>
              <a:t>Lât’ın</a:t>
            </a:r>
            <a:r>
              <a:rPr lang="tr-TR" dirty="0"/>
              <a:t> da başına geleceğini düşünen Hevâzin kabilesinin mühim bir kolunu teşkil eden ve </a:t>
            </a:r>
            <a:r>
              <a:rPr lang="tr-TR" dirty="0" err="1"/>
              <a:t>Tâif’te</a:t>
            </a:r>
            <a:r>
              <a:rPr lang="tr-TR" dirty="0"/>
              <a:t> yaşayan </a:t>
            </a:r>
            <a:r>
              <a:rPr lang="tr-TR" dirty="0" err="1"/>
              <a:t>Sakīfliler’i</a:t>
            </a:r>
            <a:r>
              <a:rPr lang="tr-TR" dirty="0"/>
              <a:t> telâşlandırdı .</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err="1"/>
              <a:t>Evtâs’ta</a:t>
            </a:r>
            <a:r>
              <a:rPr lang="tr-TR" dirty="0"/>
              <a:t> toplanmaya başlayan </a:t>
            </a:r>
            <a:r>
              <a:rPr lang="tr-TR" dirty="0" err="1"/>
              <a:t>Hevâzinliler’e</a:t>
            </a:r>
            <a:r>
              <a:rPr lang="tr-TR" dirty="0"/>
              <a:t> katıldılar. </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Civardaki bazı kabilelerin de katılmasıyla Ordugâhını </a:t>
            </a:r>
            <a:r>
              <a:rPr lang="tr-TR" b="1" dirty="0" err="1"/>
              <a:t>Evtâs</a:t>
            </a:r>
            <a:r>
              <a:rPr lang="tr-TR" dirty="0" err="1"/>
              <a:t>’ta</a:t>
            </a:r>
            <a:r>
              <a:rPr lang="tr-TR" dirty="0"/>
              <a:t> kuran düşman ordusu kumandanı </a:t>
            </a:r>
            <a:r>
              <a:rPr lang="tr-TR" b="1" dirty="0"/>
              <a:t>Mâlik b. </a:t>
            </a:r>
            <a:r>
              <a:rPr lang="tr-TR" b="1" dirty="0" err="1"/>
              <a:t>Avf</a:t>
            </a:r>
            <a:r>
              <a:rPr lang="tr-TR" b="1" dirty="0"/>
              <a:t>, </a:t>
            </a:r>
            <a:r>
              <a:rPr lang="tr-TR" dirty="0"/>
              <a:t>yirmi bin kişilik bir ordu hazırladı.</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Hz. Peygamber, savaş hazırlığını duyunca, haberin teyidi için </a:t>
            </a:r>
            <a:r>
              <a:rPr lang="tr-TR" b="1" dirty="0"/>
              <a:t>Abdullah b. Ebû </a:t>
            </a:r>
            <a:r>
              <a:rPr lang="tr-TR" b="1" dirty="0" err="1"/>
              <a:t>Hadred</a:t>
            </a:r>
            <a:r>
              <a:rPr lang="tr-TR" dirty="0" err="1"/>
              <a:t>’i</a:t>
            </a:r>
            <a:r>
              <a:rPr lang="tr-TR" dirty="0"/>
              <a:t> onların yurtlarına gönderdi. </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Haber doğrulanınca, </a:t>
            </a:r>
            <a:r>
              <a:rPr lang="tr-TR" b="1" dirty="0" err="1"/>
              <a:t>Attâb</a:t>
            </a:r>
            <a:r>
              <a:rPr lang="tr-TR" b="1" dirty="0"/>
              <a:t> b. </a:t>
            </a:r>
            <a:r>
              <a:rPr lang="tr-TR" b="1" dirty="0" err="1"/>
              <a:t>Esîd</a:t>
            </a:r>
            <a:r>
              <a:rPr lang="tr-TR" dirty="0" err="1"/>
              <a:t>’i</a:t>
            </a:r>
            <a:r>
              <a:rPr lang="tr-TR" dirty="0"/>
              <a:t> </a:t>
            </a:r>
            <a:r>
              <a:rPr lang="tr-TR" i="1" dirty="0"/>
              <a:t>Mekke’de vekil</a:t>
            </a:r>
            <a:r>
              <a:rPr lang="tr-TR" dirty="0"/>
              <a:t> bırakıp, ordusunun başında toplanma noktaları olan Mekke’nin kuzeydoğusunda olan Huneyn </a:t>
            </a:r>
            <a:r>
              <a:rPr lang="tr-TR" dirty="0" err="1"/>
              <a:t>vâdisine</a:t>
            </a:r>
            <a:r>
              <a:rPr lang="tr-TR" dirty="0"/>
              <a:t> hareket etti. </a:t>
            </a:r>
          </a:p>
          <a:p>
            <a:pPr marL="285750" indent="-285750">
              <a:buFont typeface="Arial" panose="020B0604020202020204" pitchFamily="34" charset="0"/>
              <a:buChar char="•"/>
            </a:pPr>
            <a:endParaRPr lang="tr-TR" dirty="0"/>
          </a:p>
        </p:txBody>
      </p:sp>
    </p:spTree>
    <p:extLst>
      <p:ext uri="{BB962C8B-B14F-4D97-AF65-F5344CB8AC3E}">
        <p14:creationId xmlns:p14="http://schemas.microsoft.com/office/powerpoint/2010/main" val="399144469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619672" y="548680"/>
            <a:ext cx="6390456" cy="5632311"/>
          </a:xfrm>
          <a:prstGeom prst="rect">
            <a:avLst/>
          </a:prstGeom>
        </p:spPr>
        <p:txBody>
          <a:bodyPr wrap="square">
            <a:spAutoFit/>
          </a:bodyPr>
          <a:lstStyle/>
          <a:p>
            <a:pPr algn="ctr"/>
            <a:r>
              <a:rPr lang="tr-TR" b="1" dirty="0">
                <a:solidFill>
                  <a:srgbClr val="FF0000"/>
                </a:solidFill>
              </a:rPr>
              <a:t>HUNEYN GAZVESİ</a:t>
            </a:r>
          </a:p>
          <a:p>
            <a:endParaRPr lang="tr-TR" dirty="0"/>
          </a:p>
          <a:p>
            <a:pPr marL="285750" lvl="0" indent="-285750">
              <a:buFont typeface="Arial" panose="020B0604020202020204" pitchFamily="34" charset="0"/>
              <a:buChar char="•"/>
            </a:pPr>
            <a:r>
              <a:rPr lang="tr-TR" dirty="0"/>
              <a:t>12.000 kişilik ordunun büyüklüğü, bazı </a:t>
            </a:r>
            <a:r>
              <a:rPr lang="tr-TR" dirty="0" err="1"/>
              <a:t>müslüman</a:t>
            </a:r>
            <a:r>
              <a:rPr lang="tr-TR" dirty="0"/>
              <a:t> askerleri gururlandırmış, </a:t>
            </a:r>
            <a:r>
              <a:rPr lang="tr-TR" b="1" dirty="0"/>
              <a:t>“bu ordu yenilmez</a:t>
            </a:r>
            <a:r>
              <a:rPr lang="tr-TR" dirty="0"/>
              <a:t>” diyenler olmuştu.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İlk başlarda savaşı üstün götüren İslam ordusu rehavete ve gurura kapılınca birden bozguna uğradı.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Hz. Peygamber’in çabaları ile toparlanıp düşmana karşılık veren İslam ordusu, düşmanı bozguna uğrattı.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Yenilginin ardından kaçan </a:t>
            </a:r>
            <a:r>
              <a:rPr lang="tr-TR" dirty="0" err="1"/>
              <a:t>Hevâzinliler’in</a:t>
            </a:r>
            <a:r>
              <a:rPr lang="tr-TR" dirty="0"/>
              <a:t> büyük kısmı kumandanları </a:t>
            </a:r>
            <a:r>
              <a:rPr lang="tr-TR" i="1" dirty="0"/>
              <a:t>Mâlik ile birlikte</a:t>
            </a:r>
            <a:r>
              <a:rPr lang="tr-TR" dirty="0"/>
              <a:t> </a:t>
            </a:r>
            <a:r>
              <a:rPr lang="tr-TR" b="1" dirty="0" err="1"/>
              <a:t>Tâif</a:t>
            </a:r>
            <a:r>
              <a:rPr lang="tr-TR" dirty="0" err="1"/>
              <a:t>’e</a:t>
            </a:r>
            <a:r>
              <a:rPr lang="tr-TR" dirty="0"/>
              <a:t>, bir kısmı da </a:t>
            </a:r>
            <a:r>
              <a:rPr lang="tr-TR" b="1" dirty="0" err="1"/>
              <a:t>Evtâs</a:t>
            </a:r>
            <a:r>
              <a:rPr lang="tr-TR" dirty="0" err="1"/>
              <a:t>’a</a:t>
            </a:r>
            <a:r>
              <a:rPr lang="tr-TR" dirty="0"/>
              <a:t> sığındı; geri kalanlar ise </a:t>
            </a:r>
            <a:r>
              <a:rPr lang="tr-TR" b="1" dirty="0" err="1"/>
              <a:t>Nahle</a:t>
            </a:r>
            <a:r>
              <a:rPr lang="tr-TR" dirty="0" err="1"/>
              <a:t>’ye</a:t>
            </a:r>
            <a:r>
              <a:rPr lang="tr-TR" dirty="0"/>
              <a:t> yöneldiler.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err="1"/>
              <a:t>Resûl</a:t>
            </a:r>
            <a:r>
              <a:rPr lang="tr-TR" dirty="0"/>
              <a:t>-i Ekrem bir birliği </a:t>
            </a:r>
            <a:r>
              <a:rPr lang="tr-TR" b="1" dirty="0" err="1"/>
              <a:t>Evtâs</a:t>
            </a:r>
            <a:r>
              <a:rPr lang="tr-TR" dirty="0" err="1"/>
              <a:t>’a</a:t>
            </a:r>
            <a:r>
              <a:rPr lang="tr-TR" dirty="0"/>
              <a:t>, bir birliği de </a:t>
            </a:r>
            <a:r>
              <a:rPr lang="tr-TR" b="1" dirty="0" err="1"/>
              <a:t>Nahle</a:t>
            </a:r>
            <a:r>
              <a:rPr lang="tr-TR" dirty="0" err="1"/>
              <a:t>’ye</a:t>
            </a:r>
            <a:r>
              <a:rPr lang="tr-TR" dirty="0"/>
              <a:t> </a:t>
            </a:r>
            <a:r>
              <a:rPr lang="tr-TR" dirty="0" err="1"/>
              <a:t>sevketti</a:t>
            </a:r>
            <a:r>
              <a:rPr lang="tr-TR" dirty="0"/>
              <a:t>. Kendisi de </a:t>
            </a:r>
            <a:r>
              <a:rPr lang="tr-TR" b="1" dirty="0" err="1"/>
              <a:t>Tâif</a:t>
            </a:r>
            <a:r>
              <a:rPr lang="tr-TR" dirty="0"/>
              <a:t> üzerine yürüdü.</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err="1"/>
              <a:t>Nahle’ye</a:t>
            </a:r>
            <a:r>
              <a:rPr lang="tr-TR" dirty="0"/>
              <a:t> giden ordu, kaçanların dağlara çıkmaları üzerine takipten vazgeçerek geri döndü. </a:t>
            </a:r>
          </a:p>
        </p:txBody>
      </p:sp>
    </p:spTree>
    <p:extLst>
      <p:ext uri="{BB962C8B-B14F-4D97-AF65-F5344CB8AC3E}">
        <p14:creationId xmlns:p14="http://schemas.microsoft.com/office/powerpoint/2010/main" val="30966077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83568" y="908720"/>
            <a:ext cx="7920880" cy="5078313"/>
          </a:xfrm>
          <a:prstGeom prst="rect">
            <a:avLst/>
          </a:prstGeom>
        </p:spPr>
        <p:txBody>
          <a:bodyPr wrap="square">
            <a:spAutoFit/>
          </a:bodyPr>
          <a:lstStyle/>
          <a:p>
            <a:pPr algn="ctr"/>
            <a:r>
              <a:rPr lang="tr-TR" b="1" dirty="0">
                <a:solidFill>
                  <a:srgbClr val="FF0000"/>
                </a:solidFill>
              </a:rPr>
              <a:t>BEDİR SAVAŞI HAKKINDA BAZI AYETLER</a:t>
            </a:r>
            <a:endParaRPr lang="tr-TR" dirty="0">
              <a:solidFill>
                <a:srgbClr val="FF0000"/>
              </a:solidFill>
            </a:endParaRPr>
          </a:p>
          <a:p>
            <a:r>
              <a:rPr lang="tr-TR" dirty="0"/>
              <a:t> </a:t>
            </a:r>
          </a:p>
          <a:p>
            <a:r>
              <a:rPr lang="tr-TR" b="1" dirty="0">
                <a:solidFill>
                  <a:srgbClr val="FF0000"/>
                </a:solidFill>
              </a:rPr>
              <a:t>1- </a:t>
            </a:r>
            <a:r>
              <a:rPr lang="tr-TR" b="1" dirty="0" err="1">
                <a:solidFill>
                  <a:srgbClr val="FF0000"/>
                </a:solidFill>
              </a:rPr>
              <a:t>Enfal</a:t>
            </a:r>
            <a:r>
              <a:rPr lang="tr-TR" b="1" dirty="0">
                <a:solidFill>
                  <a:srgbClr val="FF0000"/>
                </a:solidFill>
              </a:rPr>
              <a:t> Suresi:</a:t>
            </a:r>
            <a:endParaRPr lang="tr-TR" dirty="0">
              <a:solidFill>
                <a:srgbClr val="FF0000"/>
              </a:solidFill>
            </a:endParaRPr>
          </a:p>
          <a:p>
            <a:pPr lvl="0"/>
            <a:r>
              <a:rPr lang="tr-TR" dirty="0"/>
              <a:t>“Siz o demde Rabbinize dua edip yardım istiyordunuz. O da: “Birbiri ardından gelecek </a:t>
            </a:r>
            <a:r>
              <a:rPr lang="tr-TR" b="1" i="1" dirty="0"/>
              <a:t>bin melekle size yardım</a:t>
            </a:r>
            <a:r>
              <a:rPr lang="tr-TR" dirty="0"/>
              <a:t> edeceğim” diyerek duanızı kabul etmişti.”</a:t>
            </a:r>
          </a:p>
          <a:p>
            <a:r>
              <a:rPr lang="tr-TR" b="1" dirty="0"/>
              <a:t> </a:t>
            </a:r>
            <a:endParaRPr lang="tr-TR" dirty="0"/>
          </a:p>
          <a:p>
            <a:r>
              <a:rPr lang="tr-TR" b="1" dirty="0">
                <a:solidFill>
                  <a:srgbClr val="FF0000"/>
                </a:solidFill>
              </a:rPr>
              <a:t>2- </a:t>
            </a:r>
            <a:r>
              <a:rPr lang="tr-TR" b="1" dirty="0" err="1">
                <a:solidFill>
                  <a:srgbClr val="FF0000"/>
                </a:solidFill>
              </a:rPr>
              <a:t>Duhan</a:t>
            </a:r>
            <a:r>
              <a:rPr lang="tr-TR" b="1" dirty="0">
                <a:solidFill>
                  <a:srgbClr val="FF0000"/>
                </a:solidFill>
              </a:rPr>
              <a:t> Suresi:</a:t>
            </a:r>
          </a:p>
          <a:p>
            <a:pPr lvl="0"/>
            <a:r>
              <a:rPr lang="tr-TR" dirty="0"/>
              <a:t>Bedir Savaşı, </a:t>
            </a:r>
            <a:r>
              <a:rPr lang="tr-TR" dirty="0" err="1"/>
              <a:t>Duhan</a:t>
            </a:r>
            <a:r>
              <a:rPr lang="tr-TR" dirty="0"/>
              <a:t> Suresinde </a:t>
            </a:r>
            <a:r>
              <a:rPr lang="tr-TR" b="1" dirty="0" err="1"/>
              <a:t>Batşe</a:t>
            </a:r>
            <a:r>
              <a:rPr lang="tr-TR" b="1" dirty="0"/>
              <a:t>-i </a:t>
            </a:r>
            <a:r>
              <a:rPr lang="tr-TR" b="1" dirty="0" err="1"/>
              <a:t>Kübrâ</a:t>
            </a:r>
            <a:r>
              <a:rPr lang="tr-TR" dirty="0"/>
              <a:t> olarak geçmektedir. </a:t>
            </a:r>
            <a:r>
              <a:rPr lang="tr-TR" dirty="0" err="1"/>
              <a:t>Batşe</a:t>
            </a:r>
            <a:r>
              <a:rPr lang="tr-TR" dirty="0"/>
              <a:t>-i </a:t>
            </a:r>
            <a:r>
              <a:rPr lang="tr-TR" dirty="0" err="1"/>
              <a:t>Kübrâ</a:t>
            </a:r>
            <a:r>
              <a:rPr lang="tr-TR" dirty="0"/>
              <a:t>, Kur’ân-ı Kerîm’de Bedir Gazvesi veya kıyamet günü için kullanılan bir tabirdir. </a:t>
            </a:r>
          </a:p>
          <a:p>
            <a:pPr lvl="0"/>
            <a:endParaRPr lang="tr-TR" dirty="0"/>
          </a:p>
          <a:p>
            <a:pPr lvl="0"/>
            <a:r>
              <a:rPr lang="tr-TR" dirty="0"/>
              <a:t>“Amansız bir şekilde yakaladığımız gün yaptıklarının cezasını hakkıyla vereceğiz.” (</a:t>
            </a:r>
            <a:r>
              <a:rPr lang="tr-TR" dirty="0" err="1"/>
              <a:t>Duhan</a:t>
            </a:r>
            <a:r>
              <a:rPr lang="tr-TR" dirty="0"/>
              <a:t> Suresi, 16) </a:t>
            </a:r>
            <a:r>
              <a:rPr lang="tr-TR" b="1" dirty="0"/>
              <a:t>Amansız bir şekilde yakaladığımız</a:t>
            </a:r>
            <a:r>
              <a:rPr lang="tr-TR" dirty="0"/>
              <a:t>” diye tercüme edilen “</a:t>
            </a:r>
            <a:r>
              <a:rPr lang="tr-TR" dirty="0" err="1"/>
              <a:t>batşa</a:t>
            </a:r>
            <a:r>
              <a:rPr lang="tr-TR" dirty="0"/>
              <a:t>” ise Bedir Savaşı’dır.</a:t>
            </a:r>
          </a:p>
          <a:p>
            <a:r>
              <a:rPr lang="tr-TR" dirty="0"/>
              <a:t> </a:t>
            </a:r>
          </a:p>
          <a:p>
            <a:r>
              <a:rPr lang="tr-TR" b="1" dirty="0">
                <a:solidFill>
                  <a:srgbClr val="FF0000"/>
                </a:solidFill>
              </a:rPr>
              <a:t>3- Al-i İmran Suresi</a:t>
            </a:r>
            <a:endParaRPr lang="tr-TR" dirty="0">
              <a:solidFill>
                <a:srgbClr val="FF0000"/>
              </a:solidFill>
            </a:endParaRPr>
          </a:p>
          <a:p>
            <a:pPr lvl="0"/>
            <a:r>
              <a:rPr lang="tr-TR" dirty="0"/>
              <a:t>Bedir Savaşı, Ali İmran Suresinde </a:t>
            </a:r>
            <a:r>
              <a:rPr lang="tr-TR" b="1" dirty="0"/>
              <a:t>ismen</a:t>
            </a:r>
            <a:r>
              <a:rPr lang="tr-TR" dirty="0"/>
              <a:t> geçmektedir. </a:t>
            </a:r>
          </a:p>
          <a:p>
            <a:pPr lvl="0"/>
            <a:r>
              <a:rPr lang="tr-TR" dirty="0"/>
              <a:t>“Andolsun ki Allah size, zayıf ve çaresiz iken </a:t>
            </a:r>
            <a:r>
              <a:rPr lang="tr-TR" b="1" dirty="0"/>
              <a:t>Bedir</a:t>
            </a:r>
            <a:r>
              <a:rPr lang="tr-TR" dirty="0"/>
              <a:t>’de de yardım etmişti. Allah’a isyandan sakının ki şükretmiş olasınız.”  </a:t>
            </a:r>
          </a:p>
        </p:txBody>
      </p:sp>
    </p:spTree>
    <p:extLst>
      <p:ext uri="{BB962C8B-B14F-4D97-AF65-F5344CB8AC3E}">
        <p14:creationId xmlns:p14="http://schemas.microsoft.com/office/powerpoint/2010/main" val="315007709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75656" y="908720"/>
            <a:ext cx="6480720" cy="4524315"/>
          </a:xfrm>
          <a:prstGeom prst="rect">
            <a:avLst/>
          </a:prstGeom>
        </p:spPr>
        <p:txBody>
          <a:bodyPr wrap="square">
            <a:spAutoFit/>
          </a:bodyPr>
          <a:lstStyle/>
          <a:p>
            <a:pPr algn="ctr"/>
            <a:r>
              <a:rPr lang="tr-TR" b="1" dirty="0">
                <a:solidFill>
                  <a:srgbClr val="FF0000"/>
                </a:solidFill>
              </a:rPr>
              <a:t>HUNEYN SAVAŞI - TEVBE SURESİ  </a:t>
            </a:r>
          </a:p>
          <a:p>
            <a:endParaRPr lang="tr-TR" dirty="0"/>
          </a:p>
          <a:p>
            <a:pPr marL="285750" lvl="0" indent="-285750">
              <a:buFont typeface="Arial" panose="020B0604020202020204" pitchFamily="34" charset="0"/>
              <a:buChar char="•"/>
            </a:pPr>
            <a:r>
              <a:rPr lang="tr-TR" dirty="0"/>
              <a:t>‘’Gerçek şu ki, Allah size pek çok yerde ve bu arada Huneyn gününde yardım etmişti. O gün sayıca çokluğunuz sizi gururlandırmış, fakat bu size hiçbir fayda sağlamamıştı. Onca genişliğine rağmen yeryüzü size dar gelmiş, sonra da arkanızı dönüp kaçmıştınız.’’</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‘’Sonra Allah, </a:t>
            </a:r>
            <a:r>
              <a:rPr lang="tr-TR" dirty="0" err="1"/>
              <a:t>Rasûlü’nün</a:t>
            </a:r>
            <a:r>
              <a:rPr lang="tr-TR" dirty="0"/>
              <a:t> ve </a:t>
            </a:r>
            <a:r>
              <a:rPr lang="tr-TR" dirty="0" err="1"/>
              <a:t>mü’minlerin</a:t>
            </a:r>
            <a:r>
              <a:rPr lang="tr-TR" dirty="0"/>
              <a:t> üzerine iç huzuru ve güven duygusu veren rahmetini indirdi, ayrıca göremediğiniz ordular gönderdi ve o inkârcıları ağır bir yenilgiye uğrattı. Kâfirlerin cezası işte budur!’’</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‘’Sonra Allah, bu olup bitenin ardından dilediği kimsenin </a:t>
            </a:r>
            <a:r>
              <a:rPr lang="tr-TR" dirty="0" err="1"/>
              <a:t>tevbesini</a:t>
            </a:r>
            <a:r>
              <a:rPr lang="tr-TR" dirty="0"/>
              <a:t> kabul buyurur, dilediğine </a:t>
            </a:r>
            <a:r>
              <a:rPr lang="tr-TR" dirty="0" err="1"/>
              <a:t>hidâyet</a:t>
            </a:r>
            <a:r>
              <a:rPr lang="tr-TR" dirty="0"/>
              <a:t> </a:t>
            </a:r>
            <a:r>
              <a:rPr lang="tr-TR" dirty="0" err="1"/>
              <a:t>lutfeder</a:t>
            </a:r>
            <a:r>
              <a:rPr lang="tr-TR" dirty="0"/>
              <a:t>. Çünkü Allah, çok bağışlayıcıdır, engin merhamet sahibidir.’’</a:t>
            </a:r>
          </a:p>
        </p:txBody>
      </p:sp>
    </p:spTree>
    <p:extLst>
      <p:ext uri="{BB962C8B-B14F-4D97-AF65-F5344CB8AC3E}">
        <p14:creationId xmlns:p14="http://schemas.microsoft.com/office/powerpoint/2010/main" val="41386753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43608" y="344794"/>
            <a:ext cx="7128792" cy="5909310"/>
          </a:xfrm>
          <a:prstGeom prst="rect">
            <a:avLst/>
          </a:prstGeom>
        </p:spPr>
        <p:txBody>
          <a:bodyPr wrap="square">
            <a:spAutoFit/>
          </a:bodyPr>
          <a:lstStyle/>
          <a:p>
            <a:pPr algn="ctr"/>
            <a:r>
              <a:rPr lang="tr-TR" b="1" dirty="0">
                <a:solidFill>
                  <a:srgbClr val="FF0000"/>
                </a:solidFill>
              </a:rPr>
              <a:t>EVTAS SAVAŞI</a:t>
            </a:r>
            <a:r>
              <a:rPr lang="tr-TR" dirty="0">
                <a:solidFill>
                  <a:srgbClr val="FF0000"/>
                </a:solidFill>
              </a:rPr>
              <a:t> </a:t>
            </a:r>
          </a:p>
          <a:p>
            <a:r>
              <a:rPr lang="tr-TR" dirty="0"/>
              <a:t> </a:t>
            </a:r>
          </a:p>
          <a:p>
            <a:pPr marL="285750" lvl="0" indent="-285750">
              <a:buFont typeface="Arial" panose="020B0604020202020204" pitchFamily="34" charset="0"/>
              <a:buChar char="•"/>
            </a:pPr>
            <a:r>
              <a:rPr lang="tr-TR" dirty="0"/>
              <a:t>Evtas, Huneyn </a:t>
            </a:r>
            <a:r>
              <a:rPr lang="tr-TR" dirty="0" err="1"/>
              <a:t>Gazvesi’nde</a:t>
            </a:r>
            <a:r>
              <a:rPr lang="tr-TR" dirty="0"/>
              <a:t> müşriklerin savaştan önce toplandıkları ve savaşın son merhalesinin cereyan ettiği vadidir. </a:t>
            </a:r>
          </a:p>
          <a:p>
            <a:pPr marL="285750" lvl="0" indent="-285750">
              <a:buFont typeface="Arial" panose="020B0604020202020204" pitchFamily="34" charset="0"/>
              <a:buChar char="•"/>
            </a:pPr>
            <a:endParaRPr lang="tr-TR" b="1" dirty="0"/>
          </a:p>
          <a:p>
            <a:pPr marL="285750" lvl="0" indent="-285750">
              <a:buFont typeface="Arial" panose="020B0604020202020204" pitchFamily="34" charset="0"/>
              <a:buChar char="•"/>
            </a:pPr>
            <a:r>
              <a:rPr lang="tr-TR" b="1" dirty="0"/>
              <a:t>Ebû Âmir el-</a:t>
            </a:r>
            <a:r>
              <a:rPr lang="tr-TR" b="1" dirty="0" err="1"/>
              <a:t>Eş‘arî</a:t>
            </a:r>
            <a:r>
              <a:rPr lang="tr-TR" dirty="0"/>
              <a:t> kumandasındaki diğer birlik </a:t>
            </a:r>
            <a:r>
              <a:rPr lang="tr-TR" dirty="0" err="1"/>
              <a:t>Evtâs’ta</a:t>
            </a:r>
            <a:r>
              <a:rPr lang="tr-TR" dirty="0"/>
              <a:t> </a:t>
            </a:r>
            <a:r>
              <a:rPr lang="tr-TR" dirty="0" err="1"/>
              <a:t>Hevâzinliler’le</a:t>
            </a:r>
            <a:r>
              <a:rPr lang="tr-TR" dirty="0"/>
              <a:t> yaptığı savaşı kazandı; ancak Ebû Âmir </a:t>
            </a:r>
            <a:r>
              <a:rPr lang="tr-TR" dirty="0" err="1"/>
              <a:t>şehid</a:t>
            </a:r>
            <a:r>
              <a:rPr lang="tr-TR" dirty="0"/>
              <a:t> düştü.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Kumandayı </a:t>
            </a:r>
            <a:r>
              <a:rPr lang="tr-TR" b="1" dirty="0"/>
              <a:t>Ebû Mûsâ el-</a:t>
            </a:r>
            <a:r>
              <a:rPr lang="tr-TR" b="1" dirty="0" err="1"/>
              <a:t>Eş‘arî</a:t>
            </a:r>
            <a:r>
              <a:rPr lang="tr-TR" dirty="0"/>
              <a:t> ele aldı. Çarpışmalar sonucunda düşman, </a:t>
            </a:r>
            <a:r>
              <a:rPr lang="tr-TR" dirty="0" err="1"/>
              <a:t>Evtas’tan</a:t>
            </a:r>
            <a:r>
              <a:rPr lang="tr-TR" dirty="0"/>
              <a:t> kaçarak </a:t>
            </a:r>
            <a:r>
              <a:rPr lang="tr-TR" dirty="0" err="1"/>
              <a:t>Taif’e</a:t>
            </a:r>
            <a:r>
              <a:rPr lang="tr-TR" dirty="0"/>
              <a:t> sığındı. </a:t>
            </a:r>
            <a:r>
              <a:rPr lang="tr-TR" dirty="0" err="1"/>
              <a:t>Sakifliler</a:t>
            </a:r>
            <a:r>
              <a:rPr lang="tr-TR" dirty="0"/>
              <a:t> de memleketleri olan </a:t>
            </a:r>
            <a:r>
              <a:rPr lang="tr-TR" dirty="0" err="1"/>
              <a:t>Taif’e</a:t>
            </a:r>
            <a:r>
              <a:rPr lang="tr-TR" dirty="0"/>
              <a:t> çekilmişlerdi.</a:t>
            </a:r>
          </a:p>
          <a:p>
            <a:pPr marL="285750" lvl="0" indent="-285750">
              <a:buFont typeface="Arial" panose="020B0604020202020204" pitchFamily="34" charset="0"/>
              <a:buChar char="•"/>
            </a:pPr>
            <a:endParaRPr lang="tr-TR" b="1" dirty="0"/>
          </a:p>
          <a:p>
            <a:pPr marL="285750" lvl="0" indent="-285750">
              <a:buFont typeface="Arial" panose="020B0604020202020204" pitchFamily="34" charset="0"/>
              <a:buChar char="•"/>
            </a:pPr>
            <a:r>
              <a:rPr lang="tr-TR" b="1" dirty="0"/>
              <a:t>Ebû Mûsâ el-</a:t>
            </a:r>
            <a:r>
              <a:rPr lang="tr-TR" b="1" dirty="0" err="1"/>
              <a:t>Eş‘arî</a:t>
            </a:r>
            <a:r>
              <a:rPr lang="tr-TR" dirty="0"/>
              <a:t> ele geçirdiği esirlerle ganimetleri Hz. Peygamber’in </a:t>
            </a:r>
            <a:r>
              <a:rPr lang="tr-TR" dirty="0" err="1"/>
              <a:t>tâlimatı</a:t>
            </a:r>
            <a:r>
              <a:rPr lang="tr-TR" dirty="0"/>
              <a:t> gereği </a:t>
            </a:r>
            <a:r>
              <a:rPr lang="tr-TR" dirty="0" err="1"/>
              <a:t>Ci‘râne’ye</a:t>
            </a:r>
            <a:r>
              <a:rPr lang="tr-TR" dirty="0"/>
              <a:t> getirdi.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Hz. Peygamber, Huneyn ve </a:t>
            </a:r>
            <a:r>
              <a:rPr lang="tr-TR" dirty="0" err="1"/>
              <a:t>Evtâs’ta</a:t>
            </a:r>
            <a:r>
              <a:rPr lang="tr-TR" dirty="0"/>
              <a:t> ele geçen ganimet ve esirleri Mekke’ye yaklaşık 16 km mesafede </a:t>
            </a:r>
            <a:r>
              <a:rPr lang="tr-TR" b="1" dirty="0" err="1"/>
              <a:t>Cirâne</a:t>
            </a:r>
            <a:r>
              <a:rPr lang="tr-TR" dirty="0"/>
              <a:t> denilen yerde muhafaza altına aldıktan sonra ordusuyla </a:t>
            </a:r>
            <a:r>
              <a:rPr lang="tr-TR" dirty="0" err="1"/>
              <a:t>Taif’i</a:t>
            </a:r>
            <a:r>
              <a:rPr lang="tr-TR" dirty="0"/>
              <a:t> kuşatmaya gitti.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err="1"/>
              <a:t>Evtas’tan</a:t>
            </a:r>
            <a:r>
              <a:rPr lang="tr-TR" dirty="0"/>
              <a:t> alınan esirler arasında Peygamber Efendimizin </a:t>
            </a:r>
            <a:r>
              <a:rPr lang="tr-TR" i="1" dirty="0"/>
              <a:t>süt kardeşi </a:t>
            </a:r>
            <a:r>
              <a:rPr lang="tr-TR" b="1" i="1" dirty="0"/>
              <a:t>Şeyma</a:t>
            </a:r>
            <a:r>
              <a:rPr lang="tr-TR" dirty="0"/>
              <a:t> da vardı. </a:t>
            </a:r>
          </a:p>
        </p:txBody>
      </p:sp>
    </p:spTree>
    <p:extLst>
      <p:ext uri="{BB962C8B-B14F-4D97-AF65-F5344CB8AC3E}">
        <p14:creationId xmlns:p14="http://schemas.microsoft.com/office/powerpoint/2010/main" val="44552861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619672" y="692696"/>
            <a:ext cx="6264696" cy="4524315"/>
          </a:xfrm>
          <a:prstGeom prst="rect">
            <a:avLst/>
          </a:prstGeom>
        </p:spPr>
        <p:txBody>
          <a:bodyPr wrap="square">
            <a:spAutoFit/>
          </a:bodyPr>
          <a:lstStyle/>
          <a:p>
            <a:pPr lvl="0" algn="ctr"/>
            <a:r>
              <a:rPr lang="tr-TR" b="1" dirty="0">
                <a:solidFill>
                  <a:srgbClr val="FF0000"/>
                </a:solidFill>
              </a:rPr>
              <a:t>TAİF KUŞATMASI</a:t>
            </a:r>
          </a:p>
          <a:p>
            <a:pPr lvl="0"/>
            <a:endParaRPr lang="tr-TR" dirty="0"/>
          </a:p>
          <a:p>
            <a:pPr marL="285750" lvl="0" indent="-285750">
              <a:buFont typeface="Arial" panose="020B0604020202020204" pitchFamily="34" charset="0"/>
              <a:buChar char="•"/>
            </a:pPr>
            <a:r>
              <a:rPr lang="tr-TR" dirty="0"/>
              <a:t>Hz. Peygamber ile </a:t>
            </a:r>
            <a:r>
              <a:rPr lang="tr-TR" b="1" dirty="0" err="1"/>
              <a:t>Sakifliler</a:t>
            </a:r>
            <a:r>
              <a:rPr lang="tr-TR" dirty="0"/>
              <a:t> arasında gerçekleşmiştir.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Huneyn Harbinde, Müslümanlar karşısında hezimete uğrayan </a:t>
            </a:r>
            <a:r>
              <a:rPr lang="tr-TR" dirty="0" err="1"/>
              <a:t>Sakifliler</a:t>
            </a:r>
            <a:r>
              <a:rPr lang="tr-TR" dirty="0"/>
              <a:t>, yurtları olan </a:t>
            </a:r>
            <a:r>
              <a:rPr lang="tr-TR" dirty="0" err="1"/>
              <a:t>Tâif'e</a:t>
            </a:r>
            <a:r>
              <a:rPr lang="tr-TR" dirty="0"/>
              <a:t> gidip sığınmışlardı.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Peygamberimiz </a:t>
            </a:r>
            <a:r>
              <a:rPr lang="tr-TR" b="1" dirty="0" err="1"/>
              <a:t>Taif</a:t>
            </a:r>
            <a:r>
              <a:rPr lang="tr-TR" dirty="0"/>
              <a:t> üzerine yürüdü. Güçlü kaleleri olan </a:t>
            </a:r>
            <a:r>
              <a:rPr lang="tr-TR" dirty="0" err="1"/>
              <a:t>Taif</a:t>
            </a:r>
            <a:r>
              <a:rPr lang="tr-TR" dirty="0"/>
              <a:t> kapılarını kapatınca İslam ordusu </a:t>
            </a:r>
            <a:r>
              <a:rPr lang="tr-TR" dirty="0" err="1"/>
              <a:t>Taif’i</a:t>
            </a:r>
            <a:r>
              <a:rPr lang="tr-TR" dirty="0"/>
              <a:t> kuşattı</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Müslümanlar surlara yaklaşıp tahrip etmekte yararlanılan sığır derisiyle kaplı tahtadan yapılmış </a:t>
            </a:r>
            <a:r>
              <a:rPr lang="tr-TR" b="1" dirty="0" err="1"/>
              <a:t>debbâbe</a:t>
            </a:r>
            <a:r>
              <a:rPr lang="tr-TR" dirty="0"/>
              <a:t> ve </a:t>
            </a:r>
            <a:r>
              <a:rPr lang="tr-TR" b="1" dirty="0" err="1"/>
              <a:t>dabr</a:t>
            </a:r>
            <a:r>
              <a:rPr lang="tr-TR" dirty="0"/>
              <a:t> denilen savaş araçlarını kullandı.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Bir ay civarında sürdürülen kuşatmanın uzayacağı anlaşılınca, Resûlullah, arkadaşlarıyla bir durum değerlendirmesi yaptı. </a:t>
            </a:r>
          </a:p>
        </p:txBody>
      </p:sp>
    </p:spTree>
    <p:extLst>
      <p:ext uri="{BB962C8B-B14F-4D97-AF65-F5344CB8AC3E}">
        <p14:creationId xmlns:p14="http://schemas.microsoft.com/office/powerpoint/2010/main" val="425265431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268760"/>
            <a:ext cx="8470370" cy="385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5452336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87624" y="836712"/>
            <a:ext cx="6768752" cy="5078313"/>
          </a:xfrm>
          <a:prstGeom prst="rect">
            <a:avLst/>
          </a:prstGeom>
        </p:spPr>
        <p:txBody>
          <a:bodyPr wrap="square">
            <a:spAutoFit/>
          </a:bodyPr>
          <a:lstStyle/>
          <a:p>
            <a:r>
              <a:rPr lang="tr-TR" dirty="0"/>
              <a:t> </a:t>
            </a:r>
          </a:p>
          <a:p>
            <a:pPr algn="ctr"/>
            <a:r>
              <a:rPr lang="tr-TR" b="1" dirty="0">
                <a:solidFill>
                  <a:srgbClr val="FF0000"/>
                </a:solidFill>
              </a:rPr>
              <a:t>TEBÜK GAZVESİ</a:t>
            </a:r>
            <a:endParaRPr lang="tr-TR" dirty="0">
              <a:solidFill>
                <a:srgbClr val="FF0000"/>
              </a:solidFill>
            </a:endParaRPr>
          </a:p>
          <a:p>
            <a:r>
              <a:rPr lang="tr-TR" b="1" dirty="0"/>
              <a:t> </a:t>
            </a:r>
            <a:endParaRPr lang="tr-TR" dirty="0"/>
          </a:p>
          <a:p>
            <a:pPr marL="285750" lvl="0" indent="-285750">
              <a:buFont typeface="Arial" panose="020B0604020202020204" pitchFamily="34" charset="0"/>
              <a:buChar char="•"/>
            </a:pPr>
            <a:r>
              <a:rPr lang="tr-TR" dirty="0"/>
              <a:t>Kur’an’da Tebük Gazvesi’nin düzenlendiği zamana “</a:t>
            </a:r>
            <a:r>
              <a:rPr lang="tr-TR" b="1" dirty="0"/>
              <a:t>Sâatü’l-‘usre</a:t>
            </a:r>
            <a:r>
              <a:rPr lang="tr-TR" dirty="0"/>
              <a:t>” (güçlük zamanı) denildiği için orduya </a:t>
            </a:r>
            <a:r>
              <a:rPr lang="tr-TR" b="1" dirty="0"/>
              <a:t>ceyşü’lusre</a:t>
            </a:r>
            <a:r>
              <a:rPr lang="tr-TR" dirty="0"/>
              <a:t>” güçlük ordusu”, gazveye </a:t>
            </a:r>
            <a:r>
              <a:rPr lang="tr-TR" b="1" dirty="0"/>
              <a:t>Gazvetü’l-usre</a:t>
            </a:r>
            <a:r>
              <a:rPr lang="tr-TR" dirty="0"/>
              <a:t> “güçlük gazvesi” adı verilmiştir.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Tebük Gazvesi’nin sebebi, Bizanslılar’ın Medîne’ye saldırı için savaş hazırlığı yaptığı, Suriye’deki Hristiyan Arap kabilelerinin de onlara katıldığı haberinin alınmasıdır.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Peygamberimiz kıtlık ve asker fazlalığı dolayısıyla savaş hazırlıkları için yardım kampanyası başlattı. </a:t>
            </a:r>
          </a:p>
          <a:p>
            <a:pPr marL="285750" lvl="0" indent="-285750">
              <a:buFont typeface="Arial" panose="020B0604020202020204" pitchFamily="34" charset="0"/>
              <a:buChar char="•"/>
            </a:pPr>
            <a:endParaRPr lang="tr-TR" b="1" dirty="0"/>
          </a:p>
          <a:p>
            <a:pPr marL="285750" lvl="0" indent="-285750">
              <a:buFont typeface="Arial" panose="020B0604020202020204" pitchFamily="34" charset="0"/>
              <a:buChar char="•"/>
            </a:pPr>
            <a:r>
              <a:rPr lang="tr-TR" dirty="0"/>
              <a:t>Hz. Ebû Bekir </a:t>
            </a:r>
            <a:r>
              <a:rPr lang="tr-TR" b="1" i="1" dirty="0"/>
              <a:t>bütün malını</a:t>
            </a:r>
            <a:r>
              <a:rPr lang="tr-TR" dirty="0"/>
              <a:t>, Hz. Ömer ise </a:t>
            </a:r>
            <a:r>
              <a:rPr lang="tr-TR" b="1" i="1" dirty="0"/>
              <a:t>yarısını </a:t>
            </a:r>
            <a:r>
              <a:rPr lang="tr-TR" dirty="0"/>
              <a:t>getirdi. Miktar olarak </a:t>
            </a:r>
            <a:r>
              <a:rPr lang="tr-TR" b="1" dirty="0"/>
              <a:t>en büyük yardımı yapan Hz. Osman</a:t>
            </a:r>
            <a:r>
              <a:rPr lang="tr-TR" dirty="0"/>
              <a:t>, bütün levâzımâtıyla üç yüz deve ve bin dinar bağışladı. </a:t>
            </a:r>
          </a:p>
          <a:p>
            <a:pPr lvl="0"/>
            <a:r>
              <a:rPr lang="tr-TR" dirty="0"/>
              <a:t>.</a:t>
            </a:r>
          </a:p>
        </p:txBody>
      </p:sp>
    </p:spTree>
    <p:extLst>
      <p:ext uri="{BB962C8B-B14F-4D97-AF65-F5344CB8AC3E}">
        <p14:creationId xmlns:p14="http://schemas.microsoft.com/office/powerpoint/2010/main" val="200894230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691680" y="1556792"/>
            <a:ext cx="6408712" cy="3139321"/>
          </a:xfrm>
          <a:prstGeom prst="rect">
            <a:avLst/>
          </a:prstGeom>
        </p:spPr>
        <p:txBody>
          <a:bodyPr wrap="square">
            <a:spAutoFit/>
          </a:bodyPr>
          <a:lstStyle/>
          <a:p>
            <a:pPr lvl="0"/>
            <a:endParaRPr lang="tr-TR" dirty="0"/>
          </a:p>
          <a:p>
            <a:pPr algn="ctr"/>
            <a:r>
              <a:rPr lang="tr-TR" b="1" dirty="0">
                <a:solidFill>
                  <a:srgbClr val="FF0000"/>
                </a:solidFill>
              </a:rPr>
              <a:t>TEBÜK GAZVESİ</a:t>
            </a:r>
            <a:endParaRPr lang="tr-TR" dirty="0">
              <a:solidFill>
                <a:srgbClr val="FF0000"/>
              </a:solidFill>
            </a:endParaRPr>
          </a:p>
          <a:p>
            <a:pPr lvl="0"/>
            <a:endParaRPr lang="tr-TR" dirty="0"/>
          </a:p>
          <a:p>
            <a:pPr marL="285750" lvl="0" indent="-285750">
              <a:buFont typeface="Arial" panose="020B0604020202020204" pitchFamily="34" charset="0"/>
              <a:buChar char="•"/>
            </a:pPr>
            <a:r>
              <a:rPr lang="tr-TR" dirty="0"/>
              <a:t>Resûlullah, kısa sürede toplanan 30 bin kişilik ordusuyla yola çıktı. </a:t>
            </a:r>
            <a:r>
              <a:rPr lang="tr-TR" dirty="0" err="1"/>
              <a:t>Medîne'de</a:t>
            </a:r>
            <a:r>
              <a:rPr lang="tr-TR" dirty="0"/>
              <a:t> vekil olarak bu defa </a:t>
            </a:r>
            <a:r>
              <a:rPr lang="tr-TR" b="1" dirty="0"/>
              <a:t>Hz. Ali</a:t>
            </a:r>
            <a:r>
              <a:rPr lang="tr-TR" dirty="0"/>
              <a:t>'yi bırakmıştı.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Orduyla </a:t>
            </a:r>
            <a:r>
              <a:rPr lang="tr-TR" dirty="0" err="1"/>
              <a:t>Vedâ</a:t>
            </a:r>
            <a:r>
              <a:rPr lang="tr-TR" dirty="0"/>
              <a:t> tepesine kadar gelen baş münâfık </a:t>
            </a:r>
            <a:r>
              <a:rPr lang="tr-TR" b="1" dirty="0"/>
              <a:t>Abdullah b. </a:t>
            </a:r>
            <a:r>
              <a:rPr lang="tr-TR" b="1" dirty="0" err="1"/>
              <a:t>Übey</a:t>
            </a:r>
            <a:r>
              <a:rPr lang="tr-TR" dirty="0"/>
              <a:t>, adamlarıyla birlikte geri döndü.</a:t>
            </a:r>
          </a:p>
          <a:p>
            <a:pPr marL="285750" lvl="0" indent="-285750">
              <a:buFont typeface="Arial" panose="020B0604020202020204" pitchFamily="34" charset="0"/>
              <a:buChar char="•"/>
            </a:pPr>
            <a:endParaRPr lang="tr-TR" b="1" dirty="0"/>
          </a:p>
          <a:p>
            <a:pPr marL="285750" lvl="0" indent="-285750">
              <a:buFont typeface="Arial" panose="020B0604020202020204" pitchFamily="34" charset="0"/>
              <a:buChar char="•"/>
            </a:pPr>
            <a:r>
              <a:rPr lang="tr-TR" b="1" dirty="0"/>
              <a:t>Cizye ayeti ilk defa Tebük</a:t>
            </a:r>
            <a:r>
              <a:rPr lang="tr-TR" dirty="0"/>
              <a:t> </a:t>
            </a:r>
            <a:r>
              <a:rPr lang="tr-TR" b="1" dirty="0"/>
              <a:t>seferi esnasında </a:t>
            </a:r>
            <a:r>
              <a:rPr lang="tr-TR" dirty="0"/>
              <a:t>bu yerleşim merkezlerinde yaşayan Yahudi ve Hıristiyanlara uygulandı</a:t>
            </a:r>
          </a:p>
        </p:txBody>
      </p:sp>
    </p:spTree>
    <p:extLst>
      <p:ext uri="{BB962C8B-B14F-4D97-AF65-F5344CB8AC3E}">
        <p14:creationId xmlns:p14="http://schemas.microsoft.com/office/powerpoint/2010/main" val="328423898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75656" y="1196752"/>
            <a:ext cx="6552728" cy="3693319"/>
          </a:xfrm>
          <a:prstGeom prst="rect">
            <a:avLst/>
          </a:prstGeom>
        </p:spPr>
        <p:txBody>
          <a:bodyPr wrap="square">
            <a:spAutoFit/>
          </a:bodyPr>
          <a:lstStyle/>
          <a:p>
            <a:pPr algn="ctr"/>
            <a:r>
              <a:rPr lang="tr-TR" b="1" dirty="0">
                <a:solidFill>
                  <a:srgbClr val="FF0000"/>
                </a:solidFill>
              </a:rPr>
              <a:t>TEBÜK GAZVESİ</a:t>
            </a:r>
            <a:endParaRPr lang="tr-TR" dirty="0">
              <a:solidFill>
                <a:srgbClr val="FF0000"/>
              </a:solidFill>
            </a:endParaRPr>
          </a:p>
          <a:p>
            <a:endParaRPr lang="tr-TR" dirty="0"/>
          </a:p>
          <a:p>
            <a:pPr marL="285750" indent="-285750">
              <a:buFont typeface="Arial" panose="020B0604020202020204" pitchFamily="34" charset="0"/>
              <a:buChar char="•"/>
            </a:pPr>
            <a:r>
              <a:rPr lang="tr-TR" dirty="0"/>
              <a:t>Sefer dönüşü Medîne'ye yaklaşıldığı sırada, Peygamberimiz'i karşılayan bir grup münâfık, </a:t>
            </a:r>
            <a:r>
              <a:rPr lang="tr-TR" b="1" dirty="0"/>
              <a:t>Kubâ</a:t>
            </a:r>
            <a:r>
              <a:rPr lang="tr-TR" dirty="0"/>
              <a:t> köyünde yapmış oldukları bir mescidde namaz kılmasını istediler. </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Bu sırada inen âyette, bu yapının münâfıkların toplanması için yapılmış bir fitne yuvası olduğu haber verildi.</a:t>
            </a:r>
          </a:p>
          <a:p>
            <a:endParaRPr lang="tr-TR" dirty="0"/>
          </a:p>
          <a:p>
            <a:pPr marL="285750" indent="-285750">
              <a:buFont typeface="Arial" panose="020B0604020202020204" pitchFamily="34" charset="0"/>
              <a:buChar char="•"/>
            </a:pPr>
            <a:r>
              <a:rPr lang="tr-TR" dirty="0"/>
              <a:t>Resûlullah, birkaç sahabi göndererek Kur'an dilinde “</a:t>
            </a:r>
            <a:r>
              <a:rPr lang="tr-TR" b="1" dirty="0"/>
              <a:t>Mescid-i Dırâr</a:t>
            </a:r>
            <a:r>
              <a:rPr lang="tr-TR" dirty="0"/>
              <a:t>” diye isimlendirilen bu yapıyı yıktırdı. </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Peygamberimiz bu mescitte namaz kılmamıştır. </a:t>
            </a:r>
          </a:p>
        </p:txBody>
      </p:sp>
    </p:spTree>
    <p:extLst>
      <p:ext uri="{BB962C8B-B14F-4D97-AF65-F5344CB8AC3E}">
        <p14:creationId xmlns:p14="http://schemas.microsoft.com/office/powerpoint/2010/main" val="91323183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907704" y="1268760"/>
            <a:ext cx="5688632" cy="3693319"/>
          </a:xfrm>
          <a:prstGeom prst="rect">
            <a:avLst/>
          </a:prstGeom>
        </p:spPr>
        <p:txBody>
          <a:bodyPr wrap="square">
            <a:spAutoFit/>
          </a:bodyPr>
          <a:lstStyle/>
          <a:p>
            <a:pPr lvl="0"/>
            <a:endParaRPr lang="tr-TR" dirty="0"/>
          </a:p>
          <a:p>
            <a:pPr algn="ctr"/>
            <a:r>
              <a:rPr lang="tr-TR" b="1" dirty="0">
                <a:solidFill>
                  <a:srgbClr val="FF0000"/>
                </a:solidFill>
              </a:rPr>
              <a:t>TEBÜK GAZVESİ</a:t>
            </a:r>
            <a:endParaRPr lang="tr-TR" dirty="0">
              <a:solidFill>
                <a:srgbClr val="FF0000"/>
              </a:solidFill>
            </a:endParaRPr>
          </a:p>
          <a:p>
            <a:pPr lvl="0"/>
            <a:endParaRPr lang="tr-TR" dirty="0"/>
          </a:p>
          <a:p>
            <a:pPr marL="285750" lvl="0" indent="-285750">
              <a:buFont typeface="Arial" panose="020B0604020202020204" pitchFamily="34" charset="0"/>
              <a:buChar char="•"/>
            </a:pPr>
            <a:r>
              <a:rPr lang="tr-TR" dirty="0"/>
              <a:t>Ensar'dan savaşa katılmayan üç kişi (</a:t>
            </a:r>
            <a:r>
              <a:rPr lang="tr-TR" b="1" dirty="0" err="1"/>
              <a:t>Ka’b</a:t>
            </a:r>
            <a:r>
              <a:rPr lang="tr-TR" b="1" dirty="0"/>
              <a:t> b. Mâlik, Mürâre b. </a:t>
            </a:r>
            <a:r>
              <a:rPr lang="tr-TR" b="1" dirty="0" err="1"/>
              <a:t>Rebî</a:t>
            </a:r>
            <a:r>
              <a:rPr lang="tr-TR" dirty="0"/>
              <a:t> ve </a:t>
            </a:r>
            <a:r>
              <a:rPr lang="tr-TR" b="1" dirty="0"/>
              <a:t>Hilal b. Ümeyye</a:t>
            </a:r>
            <a:r>
              <a:rPr lang="tr-TR" dirty="0"/>
              <a:t>) doğruyu söylediler. Geçerli bir mazeretleri olmadığı halde seferden geri kaldıklarını beyan ettiler.</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Peygamberimiz, onları toplumdan tecrit etmekle cezalandırdı.</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err="1"/>
              <a:t>Cenab</a:t>
            </a:r>
            <a:r>
              <a:rPr lang="tr-TR" dirty="0"/>
              <a:t>-ı Allah, indirdiği âyetle, büyük bir imtihana tabi tuttuğu üç kulunu affettiğini bildirdi </a:t>
            </a:r>
          </a:p>
        </p:txBody>
      </p:sp>
    </p:spTree>
    <p:extLst>
      <p:ext uri="{BB962C8B-B14F-4D97-AF65-F5344CB8AC3E}">
        <p14:creationId xmlns:p14="http://schemas.microsoft.com/office/powerpoint/2010/main" val="247585586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59632" y="1340768"/>
            <a:ext cx="6696744" cy="3693319"/>
          </a:xfrm>
          <a:prstGeom prst="rect">
            <a:avLst/>
          </a:prstGeom>
        </p:spPr>
        <p:txBody>
          <a:bodyPr wrap="square">
            <a:spAutoFit/>
          </a:bodyPr>
          <a:lstStyle/>
          <a:p>
            <a:endParaRPr lang="tr-TR" dirty="0"/>
          </a:p>
          <a:p>
            <a:pPr algn="ctr"/>
            <a:r>
              <a:rPr lang="tr-TR" b="1" dirty="0">
                <a:solidFill>
                  <a:srgbClr val="FF0000"/>
                </a:solidFill>
              </a:rPr>
              <a:t>TEBÜK GAZVESİ</a:t>
            </a:r>
            <a:endParaRPr lang="tr-TR" dirty="0">
              <a:solidFill>
                <a:srgbClr val="FF0000"/>
              </a:solidFill>
            </a:endParaRPr>
          </a:p>
          <a:p>
            <a:endParaRPr lang="tr-TR" dirty="0"/>
          </a:p>
          <a:p>
            <a:pPr marL="285750" indent="-285750">
              <a:buFont typeface="Arial" panose="020B0604020202020204" pitchFamily="34" charset="0"/>
              <a:buChar char="•"/>
            </a:pPr>
            <a:r>
              <a:rPr lang="tr-TR" dirty="0"/>
              <a:t>Bazı Müslümanlara gerekli silah ve teçhizat sağlanamadı. Sefere katılamayacaklarını düşünen bu kişiler, aşırı derecede </a:t>
            </a:r>
            <a:r>
              <a:rPr lang="tr-TR" b="1" dirty="0"/>
              <a:t>üzülüp</a:t>
            </a:r>
            <a:r>
              <a:rPr lang="tr-TR" dirty="0"/>
              <a:t> gözyaşı döktüler. Bunlara “</a:t>
            </a:r>
            <a:r>
              <a:rPr lang="tr-TR" b="1" dirty="0" err="1"/>
              <a:t>Bekkain</a:t>
            </a:r>
            <a:r>
              <a:rPr lang="tr-TR" b="1" dirty="0"/>
              <a:t>” (çok ağlayanlar</a:t>
            </a:r>
            <a:r>
              <a:rPr lang="tr-TR" dirty="0"/>
              <a:t>) adı verilmiştir. </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Kur’an-ı Kerim aracılığıyla sefere katılamadıkları için sorumlu olmadıkları bildirilmiştir.</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Tebük Gazvesi sırasında münafıkların çıkardığı fitne ve fesadı anlatan, iç yüzlerini ortaya koyan ayetlerin inmesi dolayısıyla buna </a:t>
            </a:r>
            <a:r>
              <a:rPr lang="tr-TR" b="1" dirty="0"/>
              <a:t>“Gazvetü’l-</a:t>
            </a:r>
            <a:r>
              <a:rPr lang="tr-TR" b="1" dirty="0" err="1"/>
              <a:t>fâdıha</a:t>
            </a:r>
            <a:r>
              <a:rPr lang="tr-TR" b="1" dirty="0">
                <a:solidFill>
                  <a:srgbClr val="FF0000"/>
                </a:solidFill>
              </a:rPr>
              <a:t>”</a:t>
            </a:r>
            <a:r>
              <a:rPr lang="tr-TR" dirty="0"/>
              <a:t>  denilir</a:t>
            </a:r>
          </a:p>
        </p:txBody>
      </p:sp>
    </p:spTree>
    <p:extLst>
      <p:ext uri="{BB962C8B-B14F-4D97-AF65-F5344CB8AC3E}">
        <p14:creationId xmlns:p14="http://schemas.microsoft.com/office/powerpoint/2010/main" val="302120823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3" y="2060847"/>
            <a:ext cx="7183562" cy="36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67067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1772816"/>
            <a:ext cx="7828367" cy="374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9641005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835696" y="1530156"/>
            <a:ext cx="6192688" cy="3416320"/>
          </a:xfrm>
          <a:prstGeom prst="rect">
            <a:avLst/>
          </a:prstGeom>
        </p:spPr>
        <p:txBody>
          <a:bodyPr wrap="square">
            <a:spAutoFit/>
          </a:bodyPr>
          <a:lstStyle/>
          <a:p>
            <a:pPr algn="ctr"/>
            <a:r>
              <a:rPr lang="tr-TR" b="1" dirty="0">
                <a:solidFill>
                  <a:srgbClr val="FF0000"/>
                </a:solidFill>
              </a:rPr>
              <a:t>TEB</a:t>
            </a:r>
            <a:r>
              <a:rPr lang="en-US" b="1" dirty="0">
                <a:solidFill>
                  <a:srgbClr val="FF0000"/>
                </a:solidFill>
              </a:rPr>
              <a:t>Ü</a:t>
            </a:r>
            <a:r>
              <a:rPr lang="tr-TR" b="1" dirty="0">
                <a:solidFill>
                  <a:srgbClr val="FF0000"/>
                </a:solidFill>
              </a:rPr>
              <a:t>K SEFERİ - TEVBE SURESİ (38-39)</a:t>
            </a:r>
          </a:p>
          <a:p>
            <a:endParaRPr lang="tr-TR" dirty="0"/>
          </a:p>
          <a:p>
            <a:pPr marL="285750" indent="-285750">
              <a:buFont typeface="Arial" panose="020B0604020202020204" pitchFamily="34" charset="0"/>
              <a:buChar char="•"/>
            </a:pPr>
            <a:r>
              <a:rPr lang="tr-TR" dirty="0"/>
              <a:t>Ey iman edenler! Size ne oldu ki, “Allah yolunda topluca savaşa çıkın!” dendiğinde olduğunuz yere çakılıp kaldınız. Yoksa âhiretten vazgeçip dünya hayatına mı râzı oldunuz? İyi bilin ki, âhiretin yanında dünya hayatının zevki hiç denecek kadar azdır. </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Eğer size emredildiği gibi topluca savaşa çıkmazsanız, Allah sizi acıklı bir azab ile cezalandırır ve yerinize itaatkâr başka bir toplum getirir de savaşa çıkmamakla O’na hiçbir zarar veremezsiniz. Allah’ın her şeye gücü yeter.</a:t>
            </a:r>
          </a:p>
        </p:txBody>
      </p:sp>
    </p:spTree>
    <p:extLst>
      <p:ext uri="{BB962C8B-B14F-4D97-AF65-F5344CB8AC3E}">
        <p14:creationId xmlns:p14="http://schemas.microsoft.com/office/powerpoint/2010/main" val="333498755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03648" y="2337514"/>
            <a:ext cx="6192688" cy="2031325"/>
          </a:xfrm>
          <a:prstGeom prst="rect">
            <a:avLst/>
          </a:prstGeom>
        </p:spPr>
        <p:txBody>
          <a:bodyPr wrap="square">
            <a:spAutoFit/>
          </a:bodyPr>
          <a:lstStyle/>
          <a:p>
            <a:pPr algn="ctr"/>
            <a:r>
              <a:rPr lang="tr-TR" b="1" dirty="0">
                <a:solidFill>
                  <a:srgbClr val="FF0000"/>
                </a:solidFill>
              </a:rPr>
              <a:t>TEB</a:t>
            </a:r>
            <a:r>
              <a:rPr lang="en-US" b="1" dirty="0">
                <a:solidFill>
                  <a:srgbClr val="FF0000"/>
                </a:solidFill>
              </a:rPr>
              <a:t>Ü</a:t>
            </a:r>
            <a:r>
              <a:rPr lang="tr-TR" b="1" dirty="0">
                <a:solidFill>
                  <a:srgbClr val="FF0000"/>
                </a:solidFill>
              </a:rPr>
              <a:t>K SEFERİ - TEVBE SURESİ (81)</a:t>
            </a:r>
          </a:p>
          <a:p>
            <a:pPr algn="ctr"/>
            <a:endParaRPr lang="tr-TR" b="1" dirty="0">
              <a:solidFill>
                <a:srgbClr val="FF0000"/>
              </a:solidFill>
            </a:endParaRPr>
          </a:p>
          <a:p>
            <a:pPr marL="285750" indent="-285750">
              <a:buFont typeface="Arial" panose="020B0604020202020204" pitchFamily="34" charset="0"/>
              <a:buChar char="•"/>
            </a:pPr>
            <a:r>
              <a:rPr lang="tr-TR" dirty="0"/>
              <a:t>Allah’ın Resulünün çağrısına uymayarak seferden geri kalanlar yerlerinden ayrılmamış olmaktan dolayı sevinç duydular; canlarıyla mallarıyla Allah yolunda savaşmak istemediler, üstelik “Bu sıcakta sefere çıkmayın” dediler. De ki: “Cehennem ateşi çok daha sıcaktır” anlayabilselerdi!</a:t>
            </a:r>
            <a:endParaRPr lang="tr-TR" b="1" dirty="0">
              <a:solidFill>
                <a:srgbClr val="FF0000"/>
              </a:solidFill>
            </a:endParaRPr>
          </a:p>
        </p:txBody>
      </p:sp>
    </p:spTree>
    <p:extLst>
      <p:ext uri="{BB962C8B-B14F-4D97-AF65-F5344CB8AC3E}">
        <p14:creationId xmlns:p14="http://schemas.microsoft.com/office/powerpoint/2010/main" val="66138278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75656" y="2124088"/>
            <a:ext cx="6048672" cy="2862322"/>
          </a:xfrm>
          <a:prstGeom prst="rect">
            <a:avLst/>
          </a:prstGeom>
        </p:spPr>
        <p:txBody>
          <a:bodyPr wrap="square">
            <a:spAutoFit/>
          </a:bodyPr>
          <a:lstStyle/>
          <a:p>
            <a:pPr algn="ctr"/>
            <a:r>
              <a:rPr lang="tr-TR" b="1" dirty="0">
                <a:solidFill>
                  <a:srgbClr val="FF0000"/>
                </a:solidFill>
              </a:rPr>
              <a:t>TEB</a:t>
            </a:r>
            <a:r>
              <a:rPr lang="en-US" b="1" dirty="0">
                <a:solidFill>
                  <a:srgbClr val="FF0000"/>
                </a:solidFill>
              </a:rPr>
              <a:t>Ü</a:t>
            </a:r>
            <a:r>
              <a:rPr lang="tr-TR" b="1" dirty="0">
                <a:solidFill>
                  <a:srgbClr val="FF0000"/>
                </a:solidFill>
              </a:rPr>
              <a:t>K SEFERİ - TEVBE SURESİ (118)</a:t>
            </a:r>
            <a:endParaRPr lang="tr-TR" dirty="0"/>
          </a:p>
          <a:p>
            <a:endParaRPr lang="tr-TR" dirty="0"/>
          </a:p>
          <a:p>
            <a:endParaRPr lang="tr-TR" dirty="0"/>
          </a:p>
          <a:p>
            <a:pPr marL="285750" indent="-285750">
              <a:buFont typeface="Arial" panose="020B0604020202020204" pitchFamily="34" charset="0"/>
              <a:buChar char="•"/>
            </a:pPr>
            <a:r>
              <a:rPr lang="tr-TR" dirty="0"/>
              <a:t>Allah geriye bırakılan (savaşa katılmayan) üç kişinin de tövbesini kabul etti. Sonunda, bütün genişliğine rağmen yeryüzü onlara dar gelmeye başlamış, vicdanları kendilerini sıkıştırmış ve Allah’a karşı O’ndan başka sığınılacak kimse olmadığını anlamışlardı. Bunun üzerine O da eski durumlarına dönmeleri için onlara tövbe nasip etti. Şüphesiz Allah, tövbeleri kabul edendir, merhametlidir.</a:t>
            </a:r>
          </a:p>
        </p:txBody>
      </p:sp>
    </p:spTree>
    <p:extLst>
      <p:ext uri="{BB962C8B-B14F-4D97-AF65-F5344CB8AC3E}">
        <p14:creationId xmlns:p14="http://schemas.microsoft.com/office/powerpoint/2010/main" val="233396586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6" y="1988840"/>
            <a:ext cx="8846253" cy="280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5188122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2132856"/>
            <a:ext cx="8273458" cy="284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110908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03648" y="836712"/>
            <a:ext cx="7056784" cy="4524315"/>
          </a:xfrm>
          <a:prstGeom prst="rect">
            <a:avLst/>
          </a:prstGeom>
        </p:spPr>
        <p:txBody>
          <a:bodyPr wrap="square">
            <a:spAutoFit/>
          </a:bodyPr>
          <a:lstStyle/>
          <a:p>
            <a:pPr algn="ctr"/>
            <a:r>
              <a:rPr lang="tr-TR" b="1" dirty="0">
                <a:solidFill>
                  <a:srgbClr val="FF0000"/>
                </a:solidFill>
              </a:rPr>
              <a:t>BENİ KAYNUKA GAZVESİ (624)</a:t>
            </a:r>
          </a:p>
          <a:p>
            <a:endParaRPr lang="tr-TR" b="1" dirty="0"/>
          </a:p>
          <a:p>
            <a:pPr marL="285750" indent="-285750">
              <a:buFont typeface="Arial" panose="020B0604020202020204" pitchFamily="34" charset="0"/>
              <a:buChar char="•"/>
            </a:pPr>
            <a:r>
              <a:rPr lang="tr-TR" dirty="0"/>
              <a:t>Kaynukâ çarşısında bir Yahudi’nin ticaretle meşgul olan </a:t>
            </a:r>
            <a:r>
              <a:rPr lang="tr-TR" b="1" dirty="0"/>
              <a:t>Müslüman bir kadına saldırısı</a:t>
            </a:r>
            <a:r>
              <a:rPr lang="tr-TR" dirty="0"/>
              <a:t>, sabırları taşırdı. </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İslâm ordusu, Hicretin ikinci yılı Şevval ayı ortalarında Benî </a:t>
            </a:r>
            <a:r>
              <a:rPr lang="tr-TR" dirty="0" err="1"/>
              <a:t>Kaynukâ'yı</a:t>
            </a:r>
            <a:r>
              <a:rPr lang="tr-TR" dirty="0"/>
              <a:t> muhasara etti. Kuşatma 15 gün sürdü.</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err="1"/>
              <a:t>Kaynukâoğulları</a:t>
            </a:r>
            <a:r>
              <a:rPr lang="tr-TR" dirty="0"/>
              <a:t>, diğer </a:t>
            </a:r>
            <a:r>
              <a:rPr lang="tr-TR" dirty="0" err="1"/>
              <a:t>Yahûdî</a:t>
            </a:r>
            <a:r>
              <a:rPr lang="tr-TR" dirty="0"/>
              <a:t> </a:t>
            </a:r>
            <a:r>
              <a:rPr lang="tr-TR" dirty="0" err="1"/>
              <a:t>kabîleleri</a:t>
            </a:r>
            <a:r>
              <a:rPr lang="tr-TR" dirty="0"/>
              <a:t> ve </a:t>
            </a:r>
            <a:r>
              <a:rPr lang="tr-TR" dirty="0" err="1"/>
              <a:t>münâfıklardan</a:t>
            </a:r>
            <a:r>
              <a:rPr lang="tr-TR" dirty="0"/>
              <a:t> bekledikleri yardımı göremeyince, teslim olmaya </a:t>
            </a:r>
            <a:r>
              <a:rPr lang="tr-TR" dirty="0" err="1"/>
              <a:t>mecbûr</a:t>
            </a:r>
            <a:r>
              <a:rPr lang="tr-TR" dirty="0"/>
              <a:t> oldular.</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err="1"/>
              <a:t>Rasûlullah</a:t>
            </a:r>
            <a:r>
              <a:rPr lang="tr-TR" dirty="0"/>
              <a:t>, </a:t>
            </a:r>
            <a:r>
              <a:rPr lang="tr-TR" dirty="0" err="1"/>
              <a:t>Kaynukaoğullarının</a:t>
            </a:r>
            <a:r>
              <a:rPr lang="tr-TR" dirty="0"/>
              <a:t> Medine'den çıkarılmalarını emretti ve bu konuda </a:t>
            </a:r>
            <a:r>
              <a:rPr lang="tr-TR" b="1" dirty="0" err="1"/>
              <a:t>Ubâde</a:t>
            </a:r>
            <a:r>
              <a:rPr lang="tr-TR" b="1" dirty="0"/>
              <a:t> b. </a:t>
            </a:r>
            <a:r>
              <a:rPr lang="tr-TR" b="1" dirty="0" err="1"/>
              <a:t>Sâmit’</a:t>
            </a:r>
            <a:r>
              <a:rPr lang="tr-TR" dirty="0" err="1"/>
              <a:t>i</a:t>
            </a:r>
            <a:r>
              <a:rPr lang="tr-TR" dirty="0"/>
              <a:t> görevlendirdi. </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Ganimetlerin beşte biri devlet hazinesine (</a:t>
            </a:r>
            <a:r>
              <a:rPr lang="tr-TR" b="1" dirty="0" err="1"/>
              <a:t>Beytü'l</a:t>
            </a:r>
            <a:r>
              <a:rPr lang="tr-TR" b="1" dirty="0"/>
              <a:t>-mâl</a:t>
            </a:r>
            <a:r>
              <a:rPr lang="tr-TR" dirty="0"/>
              <a:t>) ayrıldı. Geri kalanı gazilere paylaştırıldı. </a:t>
            </a:r>
          </a:p>
        </p:txBody>
      </p:sp>
    </p:spTree>
    <p:extLst>
      <p:ext uri="{BB962C8B-B14F-4D97-AF65-F5344CB8AC3E}">
        <p14:creationId xmlns:p14="http://schemas.microsoft.com/office/powerpoint/2010/main" val="22110044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31640" y="476672"/>
            <a:ext cx="6984776" cy="5632311"/>
          </a:xfrm>
          <a:prstGeom prst="rect">
            <a:avLst/>
          </a:prstGeom>
        </p:spPr>
        <p:txBody>
          <a:bodyPr wrap="square">
            <a:spAutoFit/>
          </a:bodyPr>
          <a:lstStyle/>
          <a:p>
            <a:pPr algn="ctr"/>
            <a:r>
              <a:rPr lang="tr-TR" b="1" dirty="0">
                <a:solidFill>
                  <a:srgbClr val="FF0000"/>
                </a:solidFill>
              </a:rPr>
              <a:t>SEVÎK GAZVESİ (624)</a:t>
            </a:r>
          </a:p>
          <a:p>
            <a:endParaRPr lang="tr-TR" dirty="0"/>
          </a:p>
          <a:p>
            <a:pPr marL="285750" lvl="0" indent="-285750">
              <a:buFont typeface="Arial" panose="020B0604020202020204" pitchFamily="34" charset="0"/>
              <a:buChar char="•"/>
            </a:pPr>
            <a:r>
              <a:rPr lang="tr-TR" dirty="0"/>
              <a:t>Kervanın başında Mekke'ye ulaşan </a:t>
            </a:r>
            <a:r>
              <a:rPr lang="tr-TR" b="1" dirty="0"/>
              <a:t>Ebû </a:t>
            </a:r>
            <a:r>
              <a:rPr lang="tr-TR" b="1" dirty="0" err="1"/>
              <a:t>Süfyan</a:t>
            </a:r>
            <a:r>
              <a:rPr lang="tr-TR" dirty="0"/>
              <a:t>, Bedir’de yenilen Kureyş ordusu şehre döndüğü zaman yakınlarının öldürüldüğünü öğrenince Hz. Muhammed'le savaşıncaya ve öldürülen yakınlarının intikamını alıncaya kadar yıkanmamaya, koku sürünmemeye ve hanımına yaklaşmamaya yemin etti.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Gece </a:t>
            </a:r>
            <a:r>
              <a:rPr lang="tr-TR" dirty="0" err="1"/>
              <a:t>Nadîroğulları</a:t>
            </a:r>
            <a:r>
              <a:rPr lang="tr-TR" dirty="0"/>
              <a:t> Yahudilerinden </a:t>
            </a:r>
            <a:r>
              <a:rPr lang="tr-TR" b="1" dirty="0" err="1"/>
              <a:t>Sellâm</a:t>
            </a:r>
            <a:r>
              <a:rPr lang="tr-TR" b="1" dirty="0"/>
              <a:t> b. </a:t>
            </a:r>
            <a:r>
              <a:rPr lang="tr-TR" b="1" dirty="0" err="1"/>
              <a:t>Mişkem</a:t>
            </a:r>
            <a:r>
              <a:rPr lang="tr-TR" dirty="0" err="1"/>
              <a:t>'e</a:t>
            </a:r>
            <a:r>
              <a:rPr lang="tr-TR" dirty="0"/>
              <a:t> gitti. Medine’nin dış mahallelerine saldırdı. Bir bahçede çalışan iki Müslümanı öldürdü. </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Hz. Peygamber olayı öğrenir öğrenmez otuz süvari ve yüz yirmi yayadan oluşan bir askerî birlikle Ebû </a:t>
            </a:r>
            <a:r>
              <a:rPr lang="tr-TR" dirty="0" err="1"/>
              <a:t>Süfyan'ın</a:t>
            </a:r>
            <a:r>
              <a:rPr lang="tr-TR" dirty="0"/>
              <a:t> peşine düştü. Ancak düşman birliği Müslümanlarla savaşı göze alamayarak kaçtı.</a:t>
            </a:r>
          </a:p>
          <a:p>
            <a:pPr marL="285750" lvl="0" indent="-285750">
              <a:buFont typeface="Arial" panose="020B0604020202020204" pitchFamily="34" charset="0"/>
              <a:buChar char="•"/>
            </a:pPr>
            <a:endParaRPr lang="tr-TR" dirty="0"/>
          </a:p>
          <a:p>
            <a:pPr marL="285750" lvl="0" indent="-285750">
              <a:buFont typeface="Arial" panose="020B0604020202020204" pitchFamily="34" charset="0"/>
              <a:buChar char="•"/>
            </a:pPr>
            <a:r>
              <a:rPr lang="tr-TR" dirty="0"/>
              <a:t>Ebû </a:t>
            </a:r>
            <a:r>
              <a:rPr lang="tr-TR" dirty="0" err="1"/>
              <a:t>Süfyan</a:t>
            </a:r>
            <a:r>
              <a:rPr lang="tr-TR" dirty="0"/>
              <a:t> bu sefere çıkarken yanına erzak olarak torbalara doldurulmuş </a:t>
            </a:r>
            <a:r>
              <a:rPr lang="tr-TR" b="1" dirty="0"/>
              <a:t>kavrulmuş un</a:t>
            </a:r>
            <a:r>
              <a:rPr lang="tr-TR" dirty="0"/>
              <a:t> (kavut/</a:t>
            </a:r>
            <a:r>
              <a:rPr lang="tr-TR" dirty="0" err="1"/>
              <a:t>sevîk</a:t>
            </a:r>
            <a:r>
              <a:rPr lang="tr-TR" dirty="0"/>
              <a:t>) almıştı. Kaçarken ağırlık yapmasın diye torbalardan bir kısmını attı. Kavrulmuş una </a:t>
            </a:r>
            <a:r>
              <a:rPr lang="tr-TR" dirty="0" err="1"/>
              <a:t>nisbetle</a:t>
            </a:r>
            <a:r>
              <a:rPr lang="tr-TR" dirty="0"/>
              <a:t> bu sefere "</a:t>
            </a:r>
            <a:r>
              <a:rPr lang="tr-TR" dirty="0" err="1"/>
              <a:t>Sevîk</a:t>
            </a:r>
            <a:r>
              <a:rPr lang="tr-TR" dirty="0"/>
              <a:t> Gazvesi" denildi.</a:t>
            </a:r>
          </a:p>
        </p:txBody>
      </p:sp>
    </p:spTree>
    <p:extLst>
      <p:ext uri="{BB962C8B-B14F-4D97-AF65-F5344CB8AC3E}">
        <p14:creationId xmlns:p14="http://schemas.microsoft.com/office/powerpoint/2010/main" val="208472048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27242</TotalTime>
  <Words>5313</Words>
  <Application>Microsoft Office PowerPoint</Application>
  <PresentationFormat>Ekran Gösterisi (4:3)</PresentationFormat>
  <Paragraphs>600</Paragraphs>
  <Slides>74</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74</vt:i4>
      </vt:variant>
    </vt:vector>
  </HeadingPairs>
  <TitlesOfParts>
    <vt:vector size="77" baseType="lpstr">
      <vt:lpstr>Arial</vt:lpstr>
      <vt:lpstr>Calibri</vt:lpstr>
      <vt:lpstr>Ofis Teması</vt:lpstr>
      <vt:lpstr>SİYER DERS ANLATIMI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ADEM</dc:creator>
  <cp:lastModifiedBy>adem Ç</cp:lastModifiedBy>
  <cp:revision>144</cp:revision>
  <dcterms:created xsi:type="dcterms:W3CDTF">2022-12-08T19:03:29Z</dcterms:created>
  <dcterms:modified xsi:type="dcterms:W3CDTF">2025-06-05T17:50:01Z</dcterms:modified>
</cp:coreProperties>
</file>