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95" r:id="rId7"/>
    <p:sldId id="262" r:id="rId8"/>
    <p:sldId id="263" r:id="rId9"/>
    <p:sldId id="264" r:id="rId10"/>
    <p:sldId id="265" r:id="rId11"/>
    <p:sldId id="266" r:id="rId12"/>
    <p:sldId id="267" r:id="rId13"/>
    <p:sldId id="297" r:id="rId14"/>
    <p:sldId id="268" r:id="rId15"/>
    <p:sldId id="269" r:id="rId16"/>
    <p:sldId id="270" r:id="rId17"/>
    <p:sldId id="271" r:id="rId18"/>
    <p:sldId id="296" r:id="rId19"/>
    <p:sldId id="298" r:id="rId20"/>
    <p:sldId id="299" r:id="rId21"/>
    <p:sldId id="272" r:id="rId22"/>
    <p:sldId id="273" r:id="rId23"/>
    <p:sldId id="327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5" r:id="rId34"/>
    <p:sldId id="330" r:id="rId35"/>
    <p:sldId id="286" r:id="rId36"/>
    <p:sldId id="287" r:id="rId37"/>
    <p:sldId id="288" r:id="rId38"/>
    <p:sldId id="289" r:id="rId39"/>
    <p:sldId id="290" r:id="rId40"/>
    <p:sldId id="301" r:id="rId41"/>
    <p:sldId id="312" r:id="rId42"/>
    <p:sldId id="331" r:id="rId43"/>
    <p:sldId id="332" r:id="rId4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/>
          <a:lstStyle/>
          <a:p>
            <a:pPr algn="l"/>
            <a:r>
              <a:rPr lang="tr-TR" b="1" dirty="0">
                <a:solidFill>
                  <a:srgbClr val="7030A0"/>
                </a:solidFill>
              </a:rPr>
              <a:t>SİYER DERS ANLATIMI</a:t>
            </a:r>
            <a:br>
              <a:rPr lang="tr-TR" b="1" dirty="0">
                <a:solidFill>
                  <a:srgbClr val="7030A0"/>
                </a:solidFill>
              </a:rPr>
            </a:b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pPr algn="r"/>
            <a:r>
              <a:rPr lang="tr-TR" sz="2800" b="1" dirty="0">
                <a:solidFill>
                  <a:srgbClr val="FF0000"/>
                </a:solidFill>
              </a:rPr>
              <a:t>ADEM ÇOBAN – TAHAYYÜL YAYINLARI</a:t>
            </a:r>
          </a:p>
          <a:p>
            <a:pPr algn="r"/>
            <a:endParaRPr lang="tr-TR" b="1" dirty="0"/>
          </a:p>
        </p:txBody>
      </p:sp>
      <p:sp>
        <p:nvSpPr>
          <p:cNvPr id="4" name="Dikdörtgen 3"/>
          <p:cNvSpPr/>
          <p:nvPr/>
        </p:nvSpPr>
        <p:spPr>
          <a:xfrm>
            <a:off x="3851920" y="2420888"/>
            <a:ext cx="45728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tr-TR" sz="2800" b="1" dirty="0">
              <a:solidFill>
                <a:srgbClr val="00B0F0"/>
              </a:solidFill>
            </a:endParaRPr>
          </a:p>
          <a:p>
            <a:pPr algn="r"/>
            <a:r>
              <a:rPr lang="tr-TR" sz="2800" b="1" dirty="0">
                <a:solidFill>
                  <a:srgbClr val="00B0F0"/>
                </a:solidFill>
              </a:rPr>
              <a:t>MEKKE DÖNEMİ </a:t>
            </a:r>
          </a:p>
          <a:p>
            <a:pPr algn="r"/>
            <a:r>
              <a:rPr lang="tr-TR" sz="2800" b="1" dirty="0">
                <a:solidFill>
                  <a:srgbClr val="00B0F0"/>
                </a:solidFill>
              </a:rPr>
              <a:t>GENEL TEKRAR </a:t>
            </a:r>
            <a:endParaRPr lang="tr-TR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673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43608" y="548680"/>
            <a:ext cx="67687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KUREYŞLİLERİN YENİ DİNE KARŞI </a:t>
            </a:r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ÇIKMASININ NEDENLERİ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Müşriklerin ileri gelenleri toplum içindeki </a:t>
            </a:r>
            <a:r>
              <a:rPr lang="tr-TR" b="1" dirty="0"/>
              <a:t>statülerini ve nüfuzlarını </a:t>
            </a:r>
            <a:r>
              <a:rPr lang="tr-TR" dirty="0"/>
              <a:t>kaybetmek istemiyorlardı.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Araplar tutucu bir kavimdi. Din anlayışlarının meşruiyetini atalarının dinî tercihlerinde görürlerdi. </a:t>
            </a:r>
            <a:r>
              <a:rPr lang="tr-TR" b="1" dirty="0"/>
              <a:t>(Asabiyet)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Arapların </a:t>
            </a:r>
            <a:r>
              <a:rPr lang="tr-TR" b="1" dirty="0"/>
              <a:t>kabileci</a:t>
            </a:r>
            <a:r>
              <a:rPr lang="tr-TR" dirty="0"/>
              <a:t> bir toplum olmaları Hz. Peygamber'in getirdiği dini kabul etmelerinin önündeki en önemli engellerden birisiydi.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Hac ibadeti ve </a:t>
            </a:r>
            <a:r>
              <a:rPr lang="tr-TR" b="1" dirty="0"/>
              <a:t>putlara</a:t>
            </a:r>
            <a:r>
              <a:rPr lang="tr-TR" dirty="0"/>
              <a:t> gösterilen saygı Mekke’nin ticaret hayatı için çok önemliydi. Müşrikler </a:t>
            </a:r>
            <a:r>
              <a:rPr lang="tr-TR" b="1" dirty="0"/>
              <a:t>ekonomik açıdan </a:t>
            </a:r>
            <a:r>
              <a:rPr lang="tr-TR" dirty="0"/>
              <a:t>zarar görmek istemiyorlardı.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Müşrik Araplar, kendilerine </a:t>
            </a:r>
            <a:r>
              <a:rPr lang="tr-TR" b="1" dirty="0"/>
              <a:t>liderlik</a:t>
            </a:r>
            <a:r>
              <a:rPr lang="tr-TR" dirty="0"/>
              <a:t> yapacak bir kişinin zengin ya da güçlü olmasını isterlerdi.</a:t>
            </a:r>
          </a:p>
        </p:txBody>
      </p:sp>
    </p:spTree>
    <p:extLst>
      <p:ext uri="{BB962C8B-B14F-4D97-AF65-F5344CB8AC3E}">
        <p14:creationId xmlns:p14="http://schemas.microsoft.com/office/powerpoint/2010/main" val="3753931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31640" y="764704"/>
            <a:ext cx="65527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MEKKE DÖNEMİNDE İŞKENCE 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b="1" dirty="0"/>
              <a:t> </a:t>
            </a: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Her türlü işkencenin öncüsü </a:t>
            </a:r>
            <a:r>
              <a:rPr lang="tr-TR" b="1" dirty="0"/>
              <a:t>Ebu </a:t>
            </a:r>
            <a:r>
              <a:rPr lang="tr-TR" b="1" dirty="0" err="1"/>
              <a:t>Cehil’</a:t>
            </a:r>
            <a:r>
              <a:rPr lang="tr-TR" dirty="0" err="1"/>
              <a:t>di</a:t>
            </a:r>
            <a:r>
              <a:rPr lang="tr-TR" dirty="0"/>
              <a:t>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Sümeyye</a:t>
            </a:r>
            <a:r>
              <a:rPr lang="tr-TR" dirty="0"/>
              <a:t> ve </a:t>
            </a:r>
            <a:r>
              <a:rPr lang="tr-TR" b="1" dirty="0" err="1"/>
              <a:t>Yâsir</a:t>
            </a:r>
            <a:r>
              <a:rPr lang="tr-TR" b="1" dirty="0"/>
              <a:t>,</a:t>
            </a:r>
            <a:r>
              <a:rPr lang="tr-TR" dirty="0"/>
              <a:t> Ebu Cehil tarafından uğradıkları işkence sonucu şehit olan ilk Müslümanlardır.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 err="1"/>
              <a:t>Ammâr</a:t>
            </a:r>
            <a:r>
              <a:rPr lang="tr-TR" dirty="0"/>
              <a:t>, maruz kaldığı ağır işkenceler sırasında </a:t>
            </a:r>
            <a:r>
              <a:rPr lang="tr-TR" dirty="0" err="1"/>
              <a:t>Lât</a:t>
            </a:r>
            <a:r>
              <a:rPr lang="tr-TR" dirty="0"/>
              <a:t> ve </a:t>
            </a:r>
            <a:r>
              <a:rPr lang="tr-TR" dirty="0" err="1"/>
              <a:t>Uzza</a:t>
            </a:r>
            <a:r>
              <a:rPr lang="tr-TR" dirty="0"/>
              <a:t> lehine ve Hz. Peygamber aleyhine sözler söylemek zorunda kaldı.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Bilal-i Habeşi</a:t>
            </a:r>
            <a:r>
              <a:rPr lang="tr-TR" b="1" dirty="0"/>
              <a:t>,</a:t>
            </a:r>
            <a:r>
              <a:rPr lang="tr-TR" dirty="0"/>
              <a:t> </a:t>
            </a:r>
            <a:r>
              <a:rPr lang="tr-TR" b="1" dirty="0" err="1"/>
              <a:t>Ümeyye</a:t>
            </a:r>
            <a:r>
              <a:rPr lang="tr-TR" b="1" dirty="0"/>
              <a:t> bin Halef </a:t>
            </a:r>
            <a:r>
              <a:rPr lang="tr-TR" dirty="0"/>
              <a:t>tarafından kızgın kumlara yatırılıp üstüne kocaman taşlar konularak işkence görmüştür.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Hz. Ebubekir </a:t>
            </a:r>
            <a:r>
              <a:rPr lang="tr-TR" dirty="0"/>
              <a:t>daha sonra özgürlüğüne kavuşmasına sebep olmuştur. </a:t>
            </a:r>
          </a:p>
          <a:p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66806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03648" y="751344"/>
            <a:ext cx="684076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HABEŞİSTAN’A HİCRET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Müslümanlar ilk hicretini </a:t>
            </a:r>
            <a:r>
              <a:rPr lang="tr-TR" b="1" dirty="0"/>
              <a:t>Habeşistan</a:t>
            </a:r>
            <a:r>
              <a:rPr lang="tr-TR" dirty="0"/>
              <a:t>’a yapmışlardır.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İlk göç edenler, on biri erkek, dördü kadın olmak üzere </a:t>
            </a:r>
            <a:r>
              <a:rPr lang="tr-TR" b="1" dirty="0"/>
              <a:t>on beş </a:t>
            </a:r>
            <a:r>
              <a:rPr lang="tr-TR" dirty="0"/>
              <a:t>kişiden oluşuyordu.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Müslümanlar hicret ettikleri Habeşistan’da </a:t>
            </a:r>
            <a:r>
              <a:rPr lang="tr-TR" dirty="0" err="1"/>
              <a:t>Necaşi</a:t>
            </a:r>
            <a:r>
              <a:rPr lang="tr-TR" dirty="0"/>
              <a:t> tarafından iyi karşılanınca </a:t>
            </a:r>
            <a:r>
              <a:rPr lang="tr-TR" b="1" dirty="0"/>
              <a:t>Cafer b. </a:t>
            </a:r>
            <a:r>
              <a:rPr lang="tr-TR" b="1" dirty="0" err="1"/>
              <a:t>Ebi</a:t>
            </a:r>
            <a:r>
              <a:rPr lang="tr-TR" b="1" dirty="0"/>
              <a:t> </a:t>
            </a:r>
            <a:r>
              <a:rPr lang="tr-TR" b="1" dirty="0" err="1"/>
              <a:t>Talib</a:t>
            </a:r>
            <a:r>
              <a:rPr lang="tr-TR" dirty="0" err="1"/>
              <a:t>’in</a:t>
            </a:r>
            <a:r>
              <a:rPr lang="tr-TR" dirty="0"/>
              <a:t> başkanlığında seksen iki erkek ve on sekiz kadının yer aldığı daha kalabalık bir kafile, </a:t>
            </a:r>
            <a:r>
              <a:rPr lang="tr-TR" b="1" dirty="0"/>
              <a:t>ertesi yıl </a:t>
            </a:r>
            <a:r>
              <a:rPr lang="tr-TR" dirty="0"/>
              <a:t>Habeşistan’a göç etti.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Müslümanların iade edilmesi için </a:t>
            </a:r>
            <a:r>
              <a:rPr lang="tr-TR" b="1" dirty="0"/>
              <a:t>Amr b. </a:t>
            </a:r>
            <a:r>
              <a:rPr lang="tr-TR" b="1" dirty="0" err="1"/>
              <a:t>Âs</a:t>
            </a:r>
            <a:r>
              <a:rPr lang="tr-TR" dirty="0"/>
              <a:t> ile </a:t>
            </a:r>
            <a:r>
              <a:rPr lang="tr-TR" b="1" dirty="0"/>
              <a:t>Abdullah b. </a:t>
            </a:r>
            <a:r>
              <a:rPr lang="tr-TR" b="1" dirty="0" err="1"/>
              <a:t>Ebi</a:t>
            </a:r>
            <a:r>
              <a:rPr lang="tr-TR" b="1" dirty="0"/>
              <a:t> </a:t>
            </a:r>
            <a:r>
              <a:rPr lang="tr-TR" b="1" dirty="0" err="1"/>
              <a:t>Rebîa</a:t>
            </a:r>
            <a:r>
              <a:rPr lang="tr-TR" dirty="0"/>
              <a:t> değerli hediyelerle Habeşistan’a gönderildi.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Cafer( </a:t>
            </a:r>
            <a:r>
              <a:rPr lang="tr-TR" dirty="0" err="1"/>
              <a:t>r.a</a:t>
            </a:r>
            <a:r>
              <a:rPr lang="tr-TR" dirty="0"/>
              <a:t>.), </a:t>
            </a:r>
            <a:r>
              <a:rPr lang="tr-TR" b="1" dirty="0"/>
              <a:t>Meryem</a:t>
            </a:r>
            <a:r>
              <a:rPr lang="tr-TR" dirty="0"/>
              <a:t> suresinin baş tarafındaki ayetleri okudu.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Bir kısmı Medine’ye hicrete kadar orada kaldılar. Geride kalanların dönüşü ise Hayber’in fethiyle aynı zamana rastlamıştı. </a:t>
            </a:r>
          </a:p>
        </p:txBody>
      </p:sp>
    </p:spTree>
    <p:extLst>
      <p:ext uri="{BB962C8B-B14F-4D97-AF65-F5344CB8AC3E}">
        <p14:creationId xmlns:p14="http://schemas.microsoft.com/office/powerpoint/2010/main" val="834570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00808"/>
            <a:ext cx="7317129" cy="32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2963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59632" y="404664"/>
            <a:ext cx="698477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HZ. HAMZA(R.A.) VE HZ. ÖMER’İN(R.A.) </a:t>
            </a:r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MÜSLÜMAN OLUŞLARI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Hamza</a:t>
            </a:r>
            <a:r>
              <a:rPr lang="tr-TR" b="1" dirty="0"/>
              <a:t>,</a:t>
            </a:r>
            <a:r>
              <a:rPr lang="tr-TR" dirty="0"/>
              <a:t> </a:t>
            </a:r>
            <a:r>
              <a:rPr lang="tr-TR" b="1" dirty="0"/>
              <a:t>Ebu Cehil </a:t>
            </a:r>
            <a:r>
              <a:rPr lang="tr-TR" dirty="0"/>
              <a:t>Peygamberimize hakaret edince Müslüman olduğunu açıkladı.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Ömer, Peygamberimizin (</a:t>
            </a:r>
            <a:r>
              <a:rPr lang="tr-TR" dirty="0" err="1"/>
              <a:t>s.a.v</a:t>
            </a:r>
            <a:r>
              <a:rPr lang="tr-TR" dirty="0"/>
              <a:t>.) kabul olunan duasıydı. </a:t>
            </a:r>
            <a:r>
              <a:rPr lang="tr-TR" dirty="0" err="1"/>
              <a:t>Resulullah</a:t>
            </a:r>
            <a:r>
              <a:rPr lang="tr-TR" dirty="0"/>
              <a:t>(</a:t>
            </a:r>
            <a:r>
              <a:rPr lang="tr-TR" dirty="0" err="1"/>
              <a:t>s.a.v</a:t>
            </a:r>
            <a:r>
              <a:rPr lang="tr-TR" dirty="0"/>
              <a:t>.) </a:t>
            </a:r>
            <a:r>
              <a:rPr lang="tr-TR" dirty="0" err="1"/>
              <a:t>Dârülerkam’da</a:t>
            </a:r>
            <a:r>
              <a:rPr lang="tr-TR" dirty="0"/>
              <a:t> “Ya Rabbi! </a:t>
            </a:r>
            <a:r>
              <a:rPr lang="tr-TR" b="1" i="1" dirty="0"/>
              <a:t>Amr b. </a:t>
            </a:r>
            <a:r>
              <a:rPr lang="tr-TR" b="1" i="1" dirty="0" err="1"/>
              <a:t>Hişâm</a:t>
            </a:r>
            <a:r>
              <a:rPr lang="tr-TR" b="1" i="1" dirty="0"/>
              <a:t> (Ebu Cehil) </a:t>
            </a:r>
            <a:r>
              <a:rPr lang="tr-TR" dirty="0"/>
              <a:t>veya</a:t>
            </a:r>
            <a:r>
              <a:rPr lang="tr-TR" b="1" i="1" dirty="0"/>
              <a:t> Ömer b. </a:t>
            </a:r>
            <a:r>
              <a:rPr lang="tr-TR" b="1" i="1" dirty="0" err="1"/>
              <a:t>Hattâb</a:t>
            </a:r>
            <a:r>
              <a:rPr lang="tr-TR" i="1" dirty="0" err="1"/>
              <a:t>’</a:t>
            </a:r>
            <a:r>
              <a:rPr lang="tr-TR" dirty="0" err="1"/>
              <a:t>dan</a:t>
            </a:r>
            <a:r>
              <a:rPr lang="tr-TR" dirty="0"/>
              <a:t> sana sevgili olan ile İslam’ı güçlendir.” diye niyaz etmişti.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Ömer’in İslam’ı kabul etme süreci ile ilgili iki farklı rivayet bulunsa da bu rivayetlerin ortak noktası Hz. Ömer’in Kur’an-ı Kerim’den etkilenerek kalbinin hidayete açılmasıdır.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O, ilk iş olarak </a:t>
            </a:r>
            <a:r>
              <a:rPr lang="tr-TR" b="1" dirty="0"/>
              <a:t>Ebu </a:t>
            </a:r>
            <a:r>
              <a:rPr lang="tr-TR" b="1" dirty="0" err="1"/>
              <a:t>Cehil</a:t>
            </a:r>
            <a:r>
              <a:rPr lang="tr-TR" dirty="0" err="1"/>
              <a:t>’in</a:t>
            </a:r>
            <a:r>
              <a:rPr lang="tr-TR" dirty="0"/>
              <a:t> evine gidip İslam’ı kabul ettiğini haber verdi.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İslam’a girişi Mekke’de kalan Müslümanlara cesaret vermiş Müslümanlar </a:t>
            </a:r>
            <a:r>
              <a:rPr lang="tr-TR" i="1" dirty="0"/>
              <a:t>ilk defa </a:t>
            </a:r>
            <a:r>
              <a:rPr lang="tr-TR" b="1" i="1" dirty="0"/>
              <a:t>Kâbe’de toplu olarak namaz</a:t>
            </a:r>
            <a:r>
              <a:rPr lang="tr-TR" dirty="0"/>
              <a:t> kılmaya başlamışlardır.</a:t>
            </a:r>
          </a:p>
        </p:txBody>
      </p:sp>
    </p:spTree>
    <p:extLst>
      <p:ext uri="{BB962C8B-B14F-4D97-AF65-F5344CB8AC3E}">
        <p14:creationId xmlns:p14="http://schemas.microsoft.com/office/powerpoint/2010/main" val="4207735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19672" y="908720"/>
            <a:ext cx="619268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KUREYŞLİLERİN MÜSLÜMANLARA AMBARGOSU</a:t>
            </a:r>
          </a:p>
          <a:p>
            <a:pPr algn="ctr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Ambargo kararına göre </a:t>
            </a:r>
            <a:r>
              <a:rPr lang="tr-TR" dirty="0" err="1"/>
              <a:t>Hâşimoğullarına</a:t>
            </a:r>
            <a:r>
              <a:rPr lang="tr-TR" dirty="0"/>
              <a:t> </a:t>
            </a:r>
            <a:r>
              <a:rPr lang="tr-TR" b="1" dirty="0"/>
              <a:t>kız verilmeyecek</a:t>
            </a:r>
            <a:r>
              <a:rPr lang="tr-TR" dirty="0"/>
              <a:t>, onlardan kız alınmayacak; onlarla alışveriş yapılmayacak ve konuşulmayacaktı.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Hâşimoğullarıyla</a:t>
            </a:r>
            <a:r>
              <a:rPr lang="tr-TR" dirty="0"/>
              <a:t> birlikte hareket eden amca çocukları </a:t>
            </a:r>
            <a:r>
              <a:rPr lang="tr-TR" b="1" dirty="0" err="1"/>
              <a:t>Muttaliboğulları</a:t>
            </a:r>
            <a:r>
              <a:rPr lang="tr-TR" b="1" dirty="0"/>
              <a:t> </a:t>
            </a:r>
            <a:r>
              <a:rPr lang="tr-TR" dirty="0"/>
              <a:t>da ambargoya dâhil edilmişti.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Peygamber’e karşı müşriklerle birlikte hareket eden amcası </a:t>
            </a:r>
            <a:r>
              <a:rPr lang="tr-TR" b="1" dirty="0"/>
              <a:t>Ebû </a:t>
            </a:r>
            <a:r>
              <a:rPr lang="tr-TR" b="1" dirty="0" err="1"/>
              <a:t>Leheb</a:t>
            </a:r>
            <a:r>
              <a:rPr lang="tr-TR" b="1" dirty="0"/>
              <a:t> ve çocukları</a:t>
            </a:r>
            <a:r>
              <a:rPr lang="tr-TR" dirty="0"/>
              <a:t> ambargo dışı bırakılmıştı.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Ambargo esnasında Müslümanlara yardım edenlerin başında </a:t>
            </a:r>
            <a:r>
              <a:rPr lang="tr-TR" b="1" dirty="0" err="1"/>
              <a:t>Hişâm</a:t>
            </a:r>
            <a:r>
              <a:rPr lang="tr-TR" b="1" dirty="0"/>
              <a:t> b. ‘Amr</a:t>
            </a:r>
            <a:r>
              <a:rPr lang="tr-TR" dirty="0"/>
              <a:t> geliyordu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Hatice’nin yeğeni </a:t>
            </a:r>
            <a:r>
              <a:rPr lang="tr-TR" b="1" dirty="0"/>
              <a:t>Hakîm b. </a:t>
            </a:r>
            <a:r>
              <a:rPr lang="tr-TR" b="1" dirty="0" err="1"/>
              <a:t>Hizâm</a:t>
            </a:r>
            <a:r>
              <a:rPr lang="tr-TR" dirty="0"/>
              <a:t> da ambargo altındakilere yardım götürenlerdendi.</a:t>
            </a:r>
          </a:p>
        </p:txBody>
      </p:sp>
    </p:spTree>
    <p:extLst>
      <p:ext uri="{BB962C8B-B14F-4D97-AF65-F5344CB8AC3E}">
        <p14:creationId xmlns:p14="http://schemas.microsoft.com/office/powerpoint/2010/main" val="3308150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75656" y="1844824"/>
            <a:ext cx="5886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b="1" dirty="0">
                <a:solidFill>
                  <a:srgbClr val="FF0000"/>
                </a:solidFill>
              </a:rPr>
              <a:t>AMBARGO SÜRECİNDE MÜSLÜMANLARA </a:t>
            </a:r>
          </a:p>
          <a:p>
            <a:pPr lvl="0" algn="ctr"/>
            <a:r>
              <a:rPr lang="tr-TR" b="1" dirty="0">
                <a:solidFill>
                  <a:srgbClr val="FF0000"/>
                </a:solidFill>
              </a:rPr>
              <a:t>YARDIM EDEN KİMSELER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3 yıl </a:t>
            </a:r>
            <a:r>
              <a:rPr lang="tr-TR" dirty="0"/>
              <a:t>süren ambargo bazı müşrikleri rahatsız etmeye başladı.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Hâşimoğullarının</a:t>
            </a:r>
            <a:r>
              <a:rPr lang="tr-TR" dirty="0"/>
              <a:t> akrabalarından </a:t>
            </a:r>
            <a:r>
              <a:rPr lang="tr-TR" b="1" dirty="0" err="1"/>
              <a:t>Hişâm</a:t>
            </a:r>
            <a:r>
              <a:rPr lang="tr-TR" b="1" dirty="0"/>
              <a:t> b. ‘Amr, </a:t>
            </a:r>
            <a:r>
              <a:rPr lang="tr-TR" b="1" dirty="0" err="1"/>
              <a:t>Mut‘im</a:t>
            </a:r>
            <a:r>
              <a:rPr lang="tr-TR" b="1" dirty="0"/>
              <a:t> b. ‘Adî, </a:t>
            </a:r>
            <a:r>
              <a:rPr lang="tr-TR" b="1" dirty="0" err="1"/>
              <a:t>Ebü’l-Bahterî</a:t>
            </a:r>
            <a:r>
              <a:rPr lang="tr-TR" b="1" dirty="0"/>
              <a:t> b. </a:t>
            </a:r>
            <a:r>
              <a:rPr lang="tr-TR" b="1" dirty="0" err="1"/>
              <a:t>Hişâm</a:t>
            </a:r>
            <a:r>
              <a:rPr lang="tr-TR" b="1" dirty="0"/>
              <a:t> </a:t>
            </a:r>
            <a:r>
              <a:rPr lang="tr-TR" dirty="0"/>
              <a:t>ve</a:t>
            </a:r>
            <a:r>
              <a:rPr lang="tr-TR" b="1" dirty="0"/>
              <a:t> </a:t>
            </a:r>
            <a:r>
              <a:rPr lang="tr-TR" b="1" dirty="0" err="1"/>
              <a:t>Zem‘a</a:t>
            </a:r>
            <a:r>
              <a:rPr lang="tr-TR" b="1" dirty="0"/>
              <a:t> b. </a:t>
            </a:r>
            <a:r>
              <a:rPr lang="tr-TR" b="1" dirty="0" err="1"/>
              <a:t>Esved</a:t>
            </a:r>
            <a:r>
              <a:rPr lang="tr-TR" dirty="0" err="1"/>
              <a:t>’in</a:t>
            </a:r>
            <a:r>
              <a:rPr lang="tr-TR" dirty="0"/>
              <a:t> de ambargonun kaldırılmasında önemli katkısı oldu. </a:t>
            </a:r>
          </a:p>
        </p:txBody>
      </p:sp>
    </p:spTree>
    <p:extLst>
      <p:ext uri="{BB962C8B-B14F-4D97-AF65-F5344CB8AC3E}">
        <p14:creationId xmlns:p14="http://schemas.microsoft.com/office/powerpoint/2010/main" val="1393431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91680" y="1484784"/>
            <a:ext cx="53103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MÜŞRİKLERİN BOYKOTU KALDIRMA NEDENLERİ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Bir ağaç kurdunun karar metninin </a:t>
            </a:r>
            <a:r>
              <a:rPr lang="tr-TR" b="1" dirty="0"/>
              <a:t>besmele</a:t>
            </a:r>
            <a:r>
              <a:rPr lang="tr-TR" dirty="0"/>
              <a:t> dışındaki kısımlarını yemesi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Akrabalarının Müslümanları </a:t>
            </a:r>
            <a:r>
              <a:rPr lang="tr-TR" b="1" dirty="0"/>
              <a:t>desteklemeyi</a:t>
            </a:r>
            <a:r>
              <a:rPr lang="tr-TR" dirty="0"/>
              <a:t> sürdürmesi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Bazı müşriklerin Müslümanlara </a:t>
            </a:r>
            <a:r>
              <a:rPr lang="tr-TR" b="1" dirty="0"/>
              <a:t>gizlice</a:t>
            </a:r>
            <a:r>
              <a:rPr lang="tr-TR" dirty="0"/>
              <a:t> yardım etmesi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Mekke’nin bazı ileri gelenlerinin </a:t>
            </a:r>
            <a:r>
              <a:rPr lang="tr-TR" b="1" dirty="0"/>
              <a:t>insaflı</a:t>
            </a:r>
            <a:r>
              <a:rPr lang="tr-TR" dirty="0"/>
              <a:t> davranarak boykotu kaldırmak istemesi</a:t>
            </a:r>
          </a:p>
        </p:txBody>
      </p:sp>
    </p:spTree>
    <p:extLst>
      <p:ext uri="{BB962C8B-B14F-4D97-AF65-F5344CB8AC3E}">
        <p14:creationId xmlns:p14="http://schemas.microsoft.com/office/powerpoint/2010/main" val="3619360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908720"/>
            <a:ext cx="6061224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7218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00808"/>
            <a:ext cx="6859899" cy="28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3147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19672" y="980728"/>
            <a:ext cx="587671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RİSALET VE İLK VAHİY</a:t>
            </a:r>
          </a:p>
          <a:p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Peygamberimize ilk vahiy Ramazan ayının 27. gecesinde </a:t>
            </a:r>
            <a:r>
              <a:rPr lang="tr-TR" b="1" dirty="0" err="1"/>
              <a:t>Hira</a:t>
            </a:r>
            <a:r>
              <a:rPr lang="tr-TR" b="1" dirty="0"/>
              <a:t> Mağarasında </a:t>
            </a:r>
            <a:r>
              <a:rPr lang="tr-TR" dirty="0"/>
              <a:t>verilmiştir.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Kendisine ilk inen ayetler </a:t>
            </a:r>
            <a:r>
              <a:rPr lang="tr-TR" b="1" dirty="0" err="1"/>
              <a:t>Alak</a:t>
            </a:r>
            <a:r>
              <a:rPr lang="tr-TR" dirty="0"/>
              <a:t> suresinin ilk 5 ayetidir.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Peygamberimiz kendisine vahiy geldikten sonra ilk olarak durumu eşi </a:t>
            </a:r>
            <a:r>
              <a:rPr lang="tr-TR" b="1" dirty="0"/>
              <a:t>Hz Hatice</a:t>
            </a:r>
            <a:r>
              <a:rPr lang="tr-TR" dirty="0"/>
              <a:t>’ye anlatmıştır.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Peygamberimiz ilk vahyi aldıktan sonra kendisine Cebrail’in yeniden görünmesi için sabırsızlanıyordu fakat uzun bir süre kendisine </a:t>
            </a:r>
            <a:r>
              <a:rPr lang="tr-TR" b="1" dirty="0"/>
              <a:t>vahiy</a:t>
            </a:r>
            <a:r>
              <a:rPr lang="tr-TR" dirty="0"/>
              <a:t> gelmedi.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İslam tarihinde bu döneme </a:t>
            </a:r>
            <a:r>
              <a:rPr lang="tr-TR" b="1" dirty="0" err="1"/>
              <a:t>Fetret’ül</a:t>
            </a:r>
            <a:r>
              <a:rPr lang="tr-TR" b="1" dirty="0"/>
              <a:t> Vahiy</a:t>
            </a:r>
            <a:r>
              <a:rPr lang="tr-TR" dirty="0"/>
              <a:t> denir.</a:t>
            </a:r>
          </a:p>
          <a:p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95154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EM\Pictures\Screenshots\SİYER SLAYT\6. SOR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1"/>
            <a:ext cx="8250238" cy="401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7116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35696" y="1844824"/>
            <a:ext cx="50943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b="1" dirty="0">
                <a:solidFill>
                  <a:srgbClr val="FF0000"/>
                </a:solidFill>
              </a:rPr>
              <a:t>HÜZÜN YILI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Ambargonun kaldırılmasından yaklaşık sekiz ay sonra Hz. Peygamber’in amcası </a:t>
            </a:r>
            <a:r>
              <a:rPr lang="tr-TR" b="1" dirty="0"/>
              <a:t>Ebû </a:t>
            </a:r>
            <a:r>
              <a:rPr lang="tr-TR" b="1" dirty="0" err="1"/>
              <a:t>Tâlib</a:t>
            </a:r>
            <a:r>
              <a:rPr lang="tr-TR" dirty="0"/>
              <a:t>, ondan kısa bir süre sonra da eşi </a:t>
            </a:r>
            <a:r>
              <a:rPr lang="tr-TR" b="1" dirty="0"/>
              <a:t>Hz. Hatice</a:t>
            </a:r>
            <a:r>
              <a:rPr lang="tr-TR" dirty="0"/>
              <a:t> vefat etti.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Peygamber’in değer verdiği bu iki yakınını kaybetmesi onu çok üzdü. Bu sebeple bu yıla </a:t>
            </a:r>
            <a:r>
              <a:rPr lang="tr-TR" b="1" dirty="0"/>
              <a:t>hüzün yılı (</a:t>
            </a:r>
            <a:r>
              <a:rPr lang="tr-TR" b="1" dirty="0" err="1"/>
              <a:t>senetü’l-hüzn</a:t>
            </a:r>
            <a:r>
              <a:rPr lang="tr-TR" b="1" dirty="0"/>
              <a:t>)</a:t>
            </a:r>
            <a:r>
              <a:rPr lang="tr-TR" dirty="0"/>
              <a:t> denir.</a:t>
            </a:r>
          </a:p>
        </p:txBody>
      </p:sp>
    </p:spTree>
    <p:extLst>
      <p:ext uri="{BB962C8B-B14F-4D97-AF65-F5344CB8AC3E}">
        <p14:creationId xmlns:p14="http://schemas.microsoft.com/office/powerpoint/2010/main" val="21407202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43608" y="908720"/>
            <a:ext cx="66247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HZ. PEYGAMBERİN TAİF YOLCULUĞU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b="1" dirty="0"/>
              <a:t> </a:t>
            </a: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 </a:t>
            </a:r>
            <a:r>
              <a:rPr lang="tr-TR" dirty="0" err="1"/>
              <a:t>Taif’e</a:t>
            </a:r>
            <a:r>
              <a:rPr lang="tr-TR" dirty="0"/>
              <a:t> giderek burada yaşayan </a:t>
            </a:r>
            <a:r>
              <a:rPr lang="tr-TR" b="1" dirty="0" err="1"/>
              <a:t>Sakif</a:t>
            </a:r>
            <a:r>
              <a:rPr lang="tr-TR" dirty="0"/>
              <a:t> kabilesi mensuplarından destek almaya karar verdi.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Yanına evlatlığı </a:t>
            </a:r>
            <a:r>
              <a:rPr lang="tr-TR" b="1" dirty="0"/>
              <a:t>Zeyd b. </a:t>
            </a:r>
            <a:r>
              <a:rPr lang="tr-TR" b="1" dirty="0" err="1"/>
              <a:t>Hârise</a:t>
            </a:r>
            <a:r>
              <a:rPr lang="tr-TR" dirty="0" err="1"/>
              <a:t>’yi</a:t>
            </a:r>
            <a:r>
              <a:rPr lang="tr-TR" dirty="0"/>
              <a:t> alarak </a:t>
            </a:r>
            <a:r>
              <a:rPr lang="tr-TR" dirty="0" err="1"/>
              <a:t>Taif’e</a:t>
            </a:r>
            <a:r>
              <a:rPr lang="tr-TR" dirty="0"/>
              <a:t> gitti.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Şehrin ileri gelenleriyle görüşerek desteklerini istedi. Ancak umduğu desteği bulamadı.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Taif’te</a:t>
            </a:r>
            <a:r>
              <a:rPr lang="tr-TR" dirty="0"/>
              <a:t> görüştüğü kişiler ona destek vermedikleri gibi insanları kendisine karşı kışkırttılar.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 ve Zeyd şehirden ayrılırken saldırıya maruz kaldılar. </a:t>
            </a:r>
          </a:p>
        </p:txBody>
      </p:sp>
    </p:spTree>
    <p:extLst>
      <p:ext uri="{BB962C8B-B14F-4D97-AF65-F5344CB8AC3E}">
        <p14:creationId xmlns:p14="http://schemas.microsoft.com/office/powerpoint/2010/main" val="2516020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88832" y="1196752"/>
            <a:ext cx="61926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HZ. PEYGAMBERİN TAİF YOLCULUĞU</a:t>
            </a:r>
            <a:endParaRPr lang="tr-TR" dirty="0">
              <a:solidFill>
                <a:srgbClr val="FF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Saldırılardan kaçarlarken müşrik olan Mekkeli </a:t>
            </a:r>
            <a:r>
              <a:rPr lang="tr-TR" b="1" dirty="0" err="1"/>
              <a:t>Utbe</a:t>
            </a:r>
            <a:r>
              <a:rPr lang="tr-TR" dirty="0"/>
              <a:t> ve </a:t>
            </a:r>
            <a:r>
              <a:rPr lang="tr-TR" b="1" dirty="0" err="1"/>
              <a:t>Şeybe</a:t>
            </a:r>
            <a:r>
              <a:rPr lang="tr-TR" dirty="0"/>
              <a:t> kardeşlerin bağına sığındılar.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Utbe</a:t>
            </a:r>
            <a:r>
              <a:rPr lang="tr-TR" dirty="0"/>
              <a:t> ve </a:t>
            </a:r>
            <a:r>
              <a:rPr lang="tr-TR" dirty="0" err="1"/>
              <a:t>Şeybe</a:t>
            </a:r>
            <a:r>
              <a:rPr lang="tr-TR" dirty="0"/>
              <a:t>, köleleri </a:t>
            </a:r>
            <a:r>
              <a:rPr lang="tr-TR" dirty="0" err="1"/>
              <a:t>Addâs’la</a:t>
            </a:r>
            <a:r>
              <a:rPr lang="tr-TR" dirty="0"/>
              <a:t> Hz. Peygamber’e üzüm gönderdiler.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 err="1"/>
              <a:t>Addâs</a:t>
            </a:r>
            <a:r>
              <a:rPr lang="tr-TR" dirty="0"/>
              <a:t>, Hz. Peygamber’le bir süre sohbet ettikten sonra Müslüman oldu.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 Mekke’ye dönünce şehirden birinin korumasına ihtiyaç duydu. </a:t>
            </a:r>
            <a:r>
              <a:rPr lang="tr-TR" dirty="0" err="1"/>
              <a:t>Nevfeloğulları’ndan</a:t>
            </a:r>
            <a:r>
              <a:rPr lang="tr-TR" dirty="0"/>
              <a:t> </a:t>
            </a:r>
            <a:r>
              <a:rPr lang="tr-TR" b="1" dirty="0" err="1"/>
              <a:t>Mut‘im</a:t>
            </a:r>
            <a:r>
              <a:rPr lang="tr-TR" b="1" dirty="0"/>
              <a:t> b. ‘</a:t>
            </a:r>
            <a:r>
              <a:rPr lang="tr-TR" b="1" dirty="0" err="1"/>
              <a:t>Adî</a:t>
            </a:r>
            <a:r>
              <a:rPr lang="tr-TR" dirty="0" err="1"/>
              <a:t>’ye</a:t>
            </a:r>
            <a:r>
              <a:rPr lang="tr-TR" dirty="0"/>
              <a:t> haber gönderdi. </a:t>
            </a:r>
            <a:r>
              <a:rPr lang="tr-TR" dirty="0" err="1"/>
              <a:t>Mut‘im</a:t>
            </a:r>
            <a:r>
              <a:rPr lang="tr-TR" dirty="0"/>
              <a:t>, koruma vermeyi kabul etti. </a:t>
            </a:r>
          </a:p>
        </p:txBody>
      </p:sp>
    </p:spTree>
    <p:extLst>
      <p:ext uri="{BB962C8B-B14F-4D97-AF65-F5344CB8AC3E}">
        <p14:creationId xmlns:p14="http://schemas.microsoft.com/office/powerpoint/2010/main" val="10498045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35696" y="1556792"/>
            <a:ext cx="55446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İSRA VE MİRAÇ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İsra, Hz. Peygamber’in geceleyin Mekke’den Mescid-i </a:t>
            </a:r>
            <a:r>
              <a:rPr lang="tr-TR" dirty="0" err="1"/>
              <a:t>Aksa’ya</a:t>
            </a:r>
            <a:r>
              <a:rPr lang="tr-TR" dirty="0"/>
              <a:t> götürülmesidir.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Miraç ise göklere yükseltilmesi anlamına gelir.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Resulullah’ın</a:t>
            </a:r>
            <a:r>
              <a:rPr lang="tr-TR" dirty="0"/>
              <a:t>(</a:t>
            </a:r>
            <a:r>
              <a:rPr lang="tr-TR" dirty="0" err="1"/>
              <a:t>s.a.v</a:t>
            </a:r>
            <a:r>
              <a:rPr lang="tr-TR" dirty="0"/>
              <a:t>.) “dinin direği” diye nitelediği namaz </a:t>
            </a:r>
            <a:r>
              <a:rPr lang="tr-TR" dirty="0" err="1"/>
              <a:t>risaletle</a:t>
            </a:r>
            <a:r>
              <a:rPr lang="tr-TR" dirty="0"/>
              <a:t> birlikte iki vakit olarak emredilmişken Miraç’ta </a:t>
            </a:r>
            <a:r>
              <a:rPr lang="tr-TR" b="1" dirty="0"/>
              <a:t>beş vakit</a:t>
            </a:r>
            <a:r>
              <a:rPr lang="tr-TR" dirty="0"/>
              <a:t> olarak farz kılınmıştır.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tr-TR" dirty="0"/>
              <a:t>Ayrıca müminlere ilahî bir hediye mahiyetinde olan </a:t>
            </a:r>
            <a:r>
              <a:rPr lang="tr-TR" b="1" dirty="0"/>
              <a:t>Bakara suresinin son iki ayeti</a:t>
            </a:r>
            <a:r>
              <a:rPr lang="tr-TR" dirty="0"/>
              <a:t> </a:t>
            </a:r>
            <a:r>
              <a:rPr lang="tr-TR" dirty="0" err="1"/>
              <a:t>vahyedilmiştir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58337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87624" y="692696"/>
            <a:ext cx="639045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 </a:t>
            </a:r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AKABE GÖRÜŞMELERİ</a:t>
            </a:r>
          </a:p>
          <a:p>
            <a:r>
              <a:rPr lang="tr-TR" b="1" dirty="0"/>
              <a:t> </a:t>
            </a: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Peygamberimiz Hac için Mekke’ye gelen insanlara İslam’ı anlatıyordu.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Kureyşliler</a:t>
            </a:r>
            <a:r>
              <a:rPr lang="tr-TR" dirty="0"/>
              <a:t>, Hz. Peygamber’in davetini baltalamak için onu büyücü, kâhin, şair ve deli olmakla itham ederek sözlerine itibar edilmemesi gerektiğini söylüyorlardı.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Peygamber, bıkmadan Mekke’ye gelen kabileler arasında tebliğ faaliyetini sürdürürken 620 yılında Medine’den gelen kafilenin içinde bulunan </a:t>
            </a:r>
            <a:r>
              <a:rPr lang="tr-TR" b="1" dirty="0"/>
              <a:t>altı</a:t>
            </a:r>
            <a:r>
              <a:rPr lang="tr-TR" dirty="0"/>
              <a:t> </a:t>
            </a:r>
            <a:r>
              <a:rPr lang="tr-TR" b="1" dirty="0" err="1"/>
              <a:t>Hazrecli</a:t>
            </a:r>
            <a:r>
              <a:rPr lang="tr-TR" dirty="0"/>
              <a:t> Müslüman oldu.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Bunlar Mekke yakınlarındaki </a:t>
            </a:r>
            <a:r>
              <a:rPr lang="tr-TR" b="1" dirty="0"/>
              <a:t>Akabe</a:t>
            </a:r>
            <a:r>
              <a:rPr lang="tr-TR" dirty="0"/>
              <a:t> mevkiinde Hz. Peygamber’le görüştüler ve onun İslâm’a çağrısına olumlu cevap verdiler.</a:t>
            </a:r>
          </a:p>
          <a:p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701271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87624" y="477856"/>
            <a:ext cx="676875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BİRİNCİ AKABE BİATI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b="1" dirty="0"/>
              <a:t> </a:t>
            </a: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Memleketlerine dönen altı Müslüman, 621 yılında daha kalabalık bir grup olarak Mekke’ye geldiler.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 onlarla </a:t>
            </a:r>
            <a:r>
              <a:rPr lang="tr-TR" b="1" dirty="0"/>
              <a:t>Akabe</a:t>
            </a:r>
            <a:r>
              <a:rPr lang="tr-TR" dirty="0"/>
              <a:t> mevkiinde bir toplantı yaptı.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 toplantıya on </a:t>
            </a:r>
            <a:r>
              <a:rPr lang="tr-TR" dirty="0" err="1"/>
              <a:t>Hazrecli’nin</a:t>
            </a:r>
            <a:r>
              <a:rPr lang="tr-TR" dirty="0"/>
              <a:t> yanı sıra iki de </a:t>
            </a:r>
            <a:r>
              <a:rPr lang="tr-TR" dirty="0" err="1"/>
              <a:t>Evs’li</a:t>
            </a:r>
            <a:r>
              <a:rPr lang="tr-TR" dirty="0"/>
              <a:t> katılmıştı. Hz. Peygamber onlara nasihat etti ve İslâm ilkelerine uyacaklarına dair onlardan biat aldı.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Peygamber’e, </a:t>
            </a:r>
            <a:r>
              <a:rPr lang="tr-TR" i="1" dirty="0"/>
              <a:t>“Allah’a hiçbir şeyi ortak koşmamak, hırsızlık yapmamak, zina etmemek, çocuklarını öldürmemek, yalan uydurarak hiç kimseye iftira etmemek ve iyi olan hiçbir hususta Allah </a:t>
            </a:r>
            <a:r>
              <a:rPr lang="tr-TR" i="1" dirty="0" err="1"/>
              <a:t>Resûlü’ne</a:t>
            </a:r>
            <a:r>
              <a:rPr lang="tr-TR" i="1" dirty="0"/>
              <a:t> isyan etmemek</a:t>
            </a:r>
            <a:r>
              <a:rPr lang="tr-TR" dirty="0"/>
              <a:t>” üzere biat ettiler.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Peygamber, bu </a:t>
            </a:r>
            <a:r>
              <a:rPr lang="tr-TR" dirty="0" err="1"/>
              <a:t>biattan</a:t>
            </a:r>
            <a:r>
              <a:rPr lang="tr-TR" dirty="0"/>
              <a:t> sonra Medineli Müslümanlara dinlerini öğretmek ve onlara imamlık yapmak üzere </a:t>
            </a:r>
            <a:r>
              <a:rPr lang="tr-TR" b="1" dirty="0" err="1"/>
              <a:t>Mus‘ab</a:t>
            </a:r>
            <a:r>
              <a:rPr lang="tr-TR" b="1" dirty="0"/>
              <a:t> b. </a:t>
            </a:r>
            <a:r>
              <a:rPr lang="tr-TR" b="1" dirty="0" err="1"/>
              <a:t>Umeyr</a:t>
            </a:r>
            <a:r>
              <a:rPr lang="tr-TR" dirty="0" err="1"/>
              <a:t>’i</a:t>
            </a:r>
            <a:r>
              <a:rPr lang="tr-TR" dirty="0"/>
              <a:t> Medine’ye gönderdi</a:t>
            </a:r>
          </a:p>
        </p:txBody>
      </p:sp>
    </p:spTree>
    <p:extLst>
      <p:ext uri="{BB962C8B-B14F-4D97-AF65-F5344CB8AC3E}">
        <p14:creationId xmlns:p14="http://schemas.microsoft.com/office/powerpoint/2010/main" val="10000486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75656" y="1772816"/>
            <a:ext cx="64087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İKİNCİ AKABE BİATI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b="1" dirty="0"/>
              <a:t> </a:t>
            </a: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Birinci Akabe </a:t>
            </a:r>
            <a:r>
              <a:rPr lang="tr-TR" dirty="0" err="1"/>
              <a:t>biatından</a:t>
            </a:r>
            <a:r>
              <a:rPr lang="tr-TR" dirty="0"/>
              <a:t> bir yıl sonra yine hac döneminde kalabalık bir Müslüman grubu Mekke’ye geldi.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Peygamber, </a:t>
            </a:r>
            <a:r>
              <a:rPr lang="tr-TR" b="1" dirty="0"/>
              <a:t>75 Medineli</a:t>
            </a:r>
            <a:r>
              <a:rPr lang="tr-TR" dirty="0"/>
              <a:t> Müslümanla Akabe’de tekrar görüşme yaptı.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Gelenlerin çoğu </a:t>
            </a:r>
            <a:r>
              <a:rPr lang="tr-TR" b="1" dirty="0" err="1"/>
              <a:t>Hazrec</a:t>
            </a:r>
            <a:r>
              <a:rPr lang="tr-TR" dirty="0"/>
              <a:t> kabilesindendi.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 görüşmeye Hz. Peygamber’in henüz Müslüman olmayan amcası </a:t>
            </a:r>
            <a:r>
              <a:rPr lang="tr-TR" b="1" dirty="0"/>
              <a:t>Abbas</a:t>
            </a:r>
            <a:r>
              <a:rPr lang="tr-TR" dirty="0"/>
              <a:t> da katıldı. </a:t>
            </a:r>
          </a:p>
        </p:txBody>
      </p:sp>
    </p:spTree>
    <p:extLst>
      <p:ext uri="{BB962C8B-B14F-4D97-AF65-F5344CB8AC3E}">
        <p14:creationId xmlns:p14="http://schemas.microsoft.com/office/powerpoint/2010/main" val="16245844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47664" y="836712"/>
            <a:ext cx="59766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İKİNCİ AKABE BİATI</a:t>
            </a:r>
            <a:endParaRPr lang="tr-TR" dirty="0">
              <a:solidFill>
                <a:srgbClr val="FF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Peygamber, Medineli Müslümanların aralarından </a:t>
            </a:r>
            <a:r>
              <a:rPr lang="tr-TR" dirty="0" err="1"/>
              <a:t>oniki</a:t>
            </a:r>
            <a:r>
              <a:rPr lang="tr-TR" dirty="0"/>
              <a:t> </a:t>
            </a:r>
            <a:r>
              <a:rPr lang="tr-TR" b="1" dirty="0"/>
              <a:t>temsilci (</a:t>
            </a:r>
            <a:r>
              <a:rPr lang="tr-TR" b="1" dirty="0" err="1"/>
              <a:t>nakîb</a:t>
            </a:r>
            <a:r>
              <a:rPr lang="tr-TR" b="1" dirty="0"/>
              <a:t>) </a:t>
            </a:r>
            <a:r>
              <a:rPr lang="tr-TR" dirty="0"/>
              <a:t>seçmelerini istedi.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Bunun üzerine dokuzu </a:t>
            </a:r>
            <a:r>
              <a:rPr lang="tr-TR" dirty="0" err="1"/>
              <a:t>Hazrecli</a:t>
            </a:r>
            <a:r>
              <a:rPr lang="tr-TR" dirty="0"/>
              <a:t>, üçü </a:t>
            </a:r>
            <a:r>
              <a:rPr lang="tr-TR" dirty="0" err="1"/>
              <a:t>Evsli</a:t>
            </a:r>
            <a:r>
              <a:rPr lang="tr-TR" dirty="0"/>
              <a:t> olmak üzere </a:t>
            </a:r>
            <a:r>
              <a:rPr lang="tr-TR" dirty="0" err="1"/>
              <a:t>oniki</a:t>
            </a:r>
            <a:r>
              <a:rPr lang="tr-TR" dirty="0"/>
              <a:t> temsilci seçtiler.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 </a:t>
            </a:r>
            <a:r>
              <a:rPr lang="tr-TR" dirty="0" err="1"/>
              <a:t>Neccâroğulları’nın</a:t>
            </a:r>
            <a:r>
              <a:rPr lang="tr-TR" dirty="0"/>
              <a:t> temsilcisi </a:t>
            </a:r>
            <a:r>
              <a:rPr lang="tr-TR" b="1" dirty="0" err="1"/>
              <a:t>Es‘ad</a:t>
            </a:r>
            <a:r>
              <a:rPr lang="tr-TR" b="1" dirty="0"/>
              <a:t> b. </a:t>
            </a:r>
            <a:r>
              <a:rPr lang="tr-TR" b="1" dirty="0" err="1"/>
              <a:t>Zürâre</a:t>
            </a:r>
            <a:r>
              <a:rPr lang="tr-TR" dirty="0" err="1"/>
              <a:t>’yi</a:t>
            </a:r>
            <a:r>
              <a:rPr lang="tr-TR" dirty="0"/>
              <a:t> de onların reisi (</a:t>
            </a:r>
            <a:r>
              <a:rPr lang="tr-TR" b="1" dirty="0" err="1"/>
              <a:t>nakîbü’n-nükabâ</a:t>
            </a:r>
            <a:r>
              <a:rPr lang="tr-TR" b="1" dirty="0"/>
              <a:t>)</a:t>
            </a:r>
            <a:r>
              <a:rPr lang="tr-TR" dirty="0"/>
              <a:t> olarak tayin etti.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Birinci Akabe </a:t>
            </a:r>
            <a:r>
              <a:rPr lang="tr-TR" dirty="0" err="1"/>
              <a:t>biatında</a:t>
            </a:r>
            <a:r>
              <a:rPr lang="tr-TR" dirty="0"/>
              <a:t> daha çok </a:t>
            </a:r>
            <a:r>
              <a:rPr lang="tr-TR" b="1" dirty="0" err="1"/>
              <a:t>ahlakî</a:t>
            </a:r>
            <a:r>
              <a:rPr lang="tr-TR" dirty="0"/>
              <a:t> prensipler öne çıkarılmışken, İkinci Akabe </a:t>
            </a:r>
            <a:r>
              <a:rPr lang="tr-TR" dirty="0" err="1"/>
              <a:t>biatında</a:t>
            </a:r>
            <a:r>
              <a:rPr lang="tr-TR" dirty="0"/>
              <a:t> </a:t>
            </a:r>
            <a:r>
              <a:rPr lang="tr-TR" b="1" dirty="0"/>
              <a:t>siyasî</a:t>
            </a:r>
            <a:r>
              <a:rPr lang="tr-TR" dirty="0"/>
              <a:t> hedefler amaçlanmıştır.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Böylece Hz. Peygamber’in Medine’ye hicretinin ilk adımları atılmıştır.</a:t>
            </a:r>
          </a:p>
        </p:txBody>
      </p:sp>
    </p:spTree>
    <p:extLst>
      <p:ext uri="{BB962C8B-B14F-4D97-AF65-F5344CB8AC3E}">
        <p14:creationId xmlns:p14="http://schemas.microsoft.com/office/powerpoint/2010/main" val="30728078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59632" y="1556792"/>
            <a:ext cx="62646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MÜSLÜMANLARIN MEDİNE’YE HİCRETİ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b="1" dirty="0"/>
              <a:t> </a:t>
            </a: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Müslümanların Medine’ye hicretleri İkinci Akabe </a:t>
            </a:r>
            <a:r>
              <a:rPr lang="tr-TR" dirty="0" err="1"/>
              <a:t>biatından</a:t>
            </a:r>
            <a:r>
              <a:rPr lang="tr-TR" dirty="0"/>
              <a:t> kısa bir süre sonra 622 yılında olmuştu.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Ebû Bekir, daha önce Habeşistan’a hicret girişiminde bulunmuş; ancak </a:t>
            </a:r>
            <a:r>
              <a:rPr lang="tr-TR" b="1" dirty="0" err="1"/>
              <a:t>İbnü’d-Duğunne</a:t>
            </a:r>
            <a:r>
              <a:rPr lang="tr-TR" dirty="0"/>
              <a:t> tarafından yoldan çevrilmiş ve onun himayesi altında Mekke’ye geri dönmüştü.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Medine’ye ilk hicret eden kişi </a:t>
            </a:r>
            <a:r>
              <a:rPr lang="tr-TR" dirty="0" err="1"/>
              <a:t>Mahzûmoğullarından</a:t>
            </a:r>
            <a:r>
              <a:rPr lang="tr-TR" dirty="0"/>
              <a:t> </a:t>
            </a:r>
            <a:r>
              <a:rPr lang="tr-TR" b="1" dirty="0"/>
              <a:t>Ebû </a:t>
            </a:r>
            <a:r>
              <a:rPr lang="tr-TR" b="1" dirty="0" err="1"/>
              <a:t>Seleme’dir</a:t>
            </a:r>
            <a:r>
              <a:rPr lang="tr-TR" dirty="0"/>
              <a:t>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Son hicret eden sahabi ise Peygamberimizin amcası </a:t>
            </a:r>
            <a:r>
              <a:rPr lang="tr-TR" b="1" dirty="0"/>
              <a:t>Hz.</a:t>
            </a:r>
            <a:r>
              <a:rPr lang="tr-TR" dirty="0"/>
              <a:t> </a:t>
            </a:r>
            <a:r>
              <a:rPr lang="tr-TR" b="1" dirty="0"/>
              <a:t>Abbas</a:t>
            </a:r>
            <a:r>
              <a:rPr lang="tr-TR" dirty="0"/>
              <a:t>’tır.</a:t>
            </a:r>
          </a:p>
          <a:p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937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35696" y="1700808"/>
            <a:ext cx="55263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FETRETÜ’L VAHİY DÖNEMİ</a:t>
            </a:r>
          </a:p>
          <a:p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Bu dönem </a:t>
            </a:r>
            <a:r>
              <a:rPr lang="tr-TR" b="1" dirty="0" err="1"/>
              <a:t>Duha</a:t>
            </a:r>
            <a:r>
              <a:rPr lang="tr-TR" b="1" dirty="0"/>
              <a:t> Suresi </a:t>
            </a:r>
            <a:r>
              <a:rPr lang="tr-TR" dirty="0"/>
              <a:t>ile sona ermiştir.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Bu dönemden sonra şu ayeti kerimeler inmiştir.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“</a:t>
            </a:r>
            <a:r>
              <a:rPr lang="tr-TR" dirty="0" err="1"/>
              <a:t>Rabb’in</a:t>
            </a:r>
            <a:r>
              <a:rPr lang="tr-TR" dirty="0"/>
              <a:t> seni bırakmadı ve sana darılmadı. Gerçekten senin için ahiret dünyadan daha hayırlıdır. Pek yakında </a:t>
            </a:r>
            <a:r>
              <a:rPr lang="tr-TR" dirty="0" err="1"/>
              <a:t>Rabb’in</a:t>
            </a:r>
            <a:r>
              <a:rPr lang="tr-TR" dirty="0"/>
              <a:t> sana verecek sen de hoşnut olacaksın. O, seni yetim bulup barındırmadı mı? Şaşırmış bulup da yol göstermedi mi? Seni fakir bulup zengin etmedi mi?” </a:t>
            </a:r>
            <a:r>
              <a:rPr lang="tr-TR" b="1" dirty="0"/>
              <a:t>(</a:t>
            </a:r>
            <a:r>
              <a:rPr lang="tr-TR" b="1" dirty="0" err="1"/>
              <a:t>Duha</a:t>
            </a:r>
            <a:r>
              <a:rPr lang="tr-TR" b="1" dirty="0"/>
              <a:t> Suresi, 3-8)</a:t>
            </a:r>
          </a:p>
        </p:txBody>
      </p:sp>
    </p:spTree>
    <p:extLst>
      <p:ext uri="{BB962C8B-B14F-4D97-AF65-F5344CB8AC3E}">
        <p14:creationId xmlns:p14="http://schemas.microsoft.com/office/powerpoint/2010/main" val="1677230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907704" y="980728"/>
            <a:ext cx="61206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MÜSLÜMANLARIN MEDİNE’YE HİCRETİ</a:t>
            </a:r>
            <a:endParaRPr lang="tr-TR" dirty="0">
              <a:solidFill>
                <a:srgbClr val="FF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Müşrikler </a:t>
            </a:r>
            <a:r>
              <a:rPr lang="tr-TR" b="1" dirty="0" err="1"/>
              <a:t>Suheyb</a:t>
            </a:r>
            <a:r>
              <a:rPr lang="tr-TR" b="1" dirty="0"/>
              <a:t> er-Rumî</a:t>
            </a:r>
            <a:r>
              <a:rPr lang="tr-TR" dirty="0"/>
              <a:t>’ye ancak bütün malını Mekke’de bırakırsa izin vereceklerini söylemişler, o da hicreti tercih ederek tamamen fakir bir hâlde </a:t>
            </a:r>
            <a:r>
              <a:rPr lang="tr-TR" dirty="0" err="1"/>
              <a:t>Yesrib’e</a:t>
            </a:r>
            <a:r>
              <a:rPr lang="tr-TR" dirty="0"/>
              <a:t> gitmiştir.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Onun bu davranışını haber alınca Allah Resulü (</a:t>
            </a:r>
            <a:r>
              <a:rPr lang="tr-TR" dirty="0" err="1"/>
              <a:t>s.a.v</a:t>
            </a:r>
            <a:r>
              <a:rPr lang="tr-TR" dirty="0"/>
              <a:t>) “</a:t>
            </a:r>
            <a:r>
              <a:rPr lang="tr-TR" dirty="0" err="1"/>
              <a:t>Suheyb</a:t>
            </a:r>
            <a:r>
              <a:rPr lang="tr-TR" dirty="0"/>
              <a:t> kazandı, </a:t>
            </a:r>
            <a:r>
              <a:rPr lang="tr-TR" dirty="0" err="1"/>
              <a:t>Suheyb</a:t>
            </a:r>
            <a:r>
              <a:rPr lang="tr-TR" dirty="0"/>
              <a:t> kazandı!” buyurarak takdirlerini belirtmiştir.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“İnsanlardan öyleleri</a:t>
            </a:r>
            <a:r>
              <a:rPr lang="tr-TR" dirty="0"/>
              <a:t> </a:t>
            </a:r>
            <a:r>
              <a:rPr lang="tr-TR" b="1" dirty="0"/>
              <a:t>de var ki Allah’ın rızasını almak için kendini ve malını feda eder. Allah</a:t>
            </a:r>
            <a:r>
              <a:rPr lang="tr-TR" dirty="0"/>
              <a:t> </a:t>
            </a:r>
            <a:r>
              <a:rPr lang="tr-TR" b="1" dirty="0"/>
              <a:t>da kullarına şefkatlidir.” (</a:t>
            </a:r>
            <a:r>
              <a:rPr lang="tr-TR" dirty="0"/>
              <a:t>Bakara Suresi, 207)</a:t>
            </a:r>
            <a:r>
              <a:rPr lang="tr-TR" b="1" dirty="0"/>
              <a:t> </a:t>
            </a:r>
            <a:r>
              <a:rPr lang="tr-TR" dirty="0"/>
              <a:t>ayeti de </a:t>
            </a:r>
            <a:r>
              <a:rPr lang="tr-TR" dirty="0" err="1"/>
              <a:t>Suheyb’in</a:t>
            </a:r>
            <a:r>
              <a:rPr lang="tr-TR" dirty="0"/>
              <a:t> (</a:t>
            </a:r>
            <a:r>
              <a:rPr lang="tr-TR" dirty="0" err="1"/>
              <a:t>r.a</a:t>
            </a:r>
            <a:r>
              <a:rPr lang="tr-TR" dirty="0"/>
              <a:t>.) bu davranışı üzerine nazil olmuştur.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74487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87624" y="1844824"/>
            <a:ext cx="61206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MÜSLÜMANLARIN MEDİNE’YE HİCRETİ</a:t>
            </a:r>
            <a:endParaRPr lang="tr-TR" dirty="0">
              <a:solidFill>
                <a:srgbClr val="FF0000"/>
              </a:solidFill>
            </a:endParaRP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Müşriklerin suikast kararı aldığı sırada Hz. Peygamber’e hicret izni verildi.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Peygamberimizin hicret arkadaşı </a:t>
            </a:r>
            <a:r>
              <a:rPr lang="tr-TR" b="1" dirty="0"/>
              <a:t>Hz Ebubekir</a:t>
            </a:r>
            <a:r>
              <a:rPr lang="tr-TR" dirty="0"/>
              <a:t>’dir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Yolculuk sırasında kendilerine rehberlik yapmak üzere müşrik olan </a:t>
            </a:r>
            <a:r>
              <a:rPr lang="tr-TR" b="1" dirty="0"/>
              <a:t>Abdullah b. </a:t>
            </a:r>
            <a:r>
              <a:rPr lang="tr-TR" b="1" dirty="0" err="1"/>
              <a:t>Uraykıt</a:t>
            </a:r>
            <a:r>
              <a:rPr lang="tr-TR" dirty="0" err="1"/>
              <a:t>’ı</a:t>
            </a:r>
            <a:r>
              <a:rPr lang="tr-TR" dirty="0"/>
              <a:t> ücretle yol kılavuzu olarak tuttular.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86738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91680" y="1484784"/>
            <a:ext cx="62646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MÜSLÜMANLARIN MEDİNE’YE HİCRETİ</a:t>
            </a:r>
            <a:endParaRPr lang="tr-TR" dirty="0">
              <a:solidFill>
                <a:srgbClr val="FF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Peygamberimiz Sevr mağarasında iken Hz Ebubekir’in oğlu </a:t>
            </a:r>
            <a:r>
              <a:rPr lang="tr-TR" b="1" dirty="0"/>
              <a:t>Abdullah</a:t>
            </a:r>
            <a:r>
              <a:rPr lang="tr-TR" dirty="0"/>
              <a:t> yanlarına gelip son gelişmeleri aktarıyordu.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Esma </a:t>
            </a:r>
            <a:r>
              <a:rPr lang="tr-TR" b="1" dirty="0" err="1"/>
              <a:t>bnt</a:t>
            </a:r>
            <a:r>
              <a:rPr lang="tr-TR" b="1" dirty="0"/>
              <a:t>. </a:t>
            </a:r>
            <a:r>
              <a:rPr lang="tr-TR" b="1" dirty="0" err="1"/>
              <a:t>Ebi</a:t>
            </a:r>
            <a:r>
              <a:rPr lang="tr-TR" b="1" dirty="0"/>
              <a:t> Bekir (</a:t>
            </a:r>
            <a:r>
              <a:rPr lang="tr-TR" b="1" dirty="0" err="1"/>
              <a:t>Zâtünnitâkayn</a:t>
            </a:r>
            <a:r>
              <a:rPr lang="tr-TR" b="1" dirty="0"/>
              <a:t> -Çifte Kuşaklı)</a:t>
            </a:r>
            <a:r>
              <a:rPr lang="tr-TR" dirty="0"/>
              <a:t> ise hazırladığı yemekleri getiriyordu.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Abdullah ayrıldıktan sonra Hz. Ebû Bekir’in azatlısı ‘</a:t>
            </a:r>
            <a:r>
              <a:rPr lang="tr-TR" b="1" dirty="0"/>
              <a:t>Âmir b. </a:t>
            </a:r>
            <a:r>
              <a:rPr lang="tr-TR" b="1" dirty="0" err="1"/>
              <a:t>Füheyre</a:t>
            </a:r>
            <a:r>
              <a:rPr lang="tr-TR" dirty="0"/>
              <a:t> mağaranın yakınlarına getirdiği koyunları peşinden sürerek onun ayak izlerini kaybettiriyordu.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6364029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19672" y="620688"/>
            <a:ext cx="61206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MÜSLÜMANLARIN MEDİNE’YE HİCRETİ</a:t>
            </a:r>
            <a:endParaRPr lang="tr-TR" dirty="0">
              <a:solidFill>
                <a:srgbClr val="FF0000"/>
              </a:solidFill>
            </a:endParaRPr>
          </a:p>
          <a:p>
            <a:pPr lvl="0"/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 err="1"/>
              <a:t>Süraka</a:t>
            </a:r>
            <a:r>
              <a:rPr lang="tr-TR" b="1" dirty="0"/>
              <a:t> bin Malik</a:t>
            </a:r>
            <a:r>
              <a:rPr lang="tr-TR" dirty="0"/>
              <a:t> Peygamberimizi yakalayıp müşriklerin vereceği ödülü almak istiyordu.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Sürâka</a:t>
            </a:r>
            <a:r>
              <a:rPr lang="tr-TR" dirty="0"/>
              <a:t>, Hz. Peygamber’in bir şeyler okuduğunu duyacak kadar yakınlarına gitti. Bu sırada atının ön ayakları kuma batmaya başladı.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Sürâka</a:t>
            </a:r>
            <a:r>
              <a:rPr lang="tr-TR" dirty="0"/>
              <a:t>, atından düştü; atını hareket ettirmeye gayret ettiyse de başarılı olamadı.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Peygamber’le yolda karşılaşanlardan biri </a:t>
            </a:r>
            <a:r>
              <a:rPr lang="tr-TR" dirty="0" err="1"/>
              <a:t>Eslem</a:t>
            </a:r>
            <a:r>
              <a:rPr lang="tr-TR" dirty="0"/>
              <a:t> kabilesinin liderlerinden </a:t>
            </a:r>
            <a:r>
              <a:rPr lang="tr-TR" b="1" dirty="0" err="1"/>
              <a:t>Büreyde</a:t>
            </a:r>
            <a:r>
              <a:rPr lang="tr-TR" b="1" dirty="0"/>
              <a:t> b. </a:t>
            </a:r>
            <a:r>
              <a:rPr lang="tr-TR" b="1" dirty="0" err="1"/>
              <a:t>Husayb</a:t>
            </a:r>
            <a:r>
              <a:rPr lang="tr-TR" dirty="0"/>
              <a:t> idi.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Peygamber’i yakalamak için bir müfrezeyle önünü kesti; ancak kendisiyle bir süre sohbet ettikten sonra Resûlullah’ın çağrısına olumlu cevap vererek Müslüman oldu.</a:t>
            </a:r>
          </a:p>
        </p:txBody>
      </p:sp>
    </p:spTree>
    <p:extLst>
      <p:ext uri="{BB962C8B-B14F-4D97-AF65-F5344CB8AC3E}">
        <p14:creationId xmlns:p14="http://schemas.microsoft.com/office/powerpoint/2010/main" val="32924502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8687586" cy="46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13809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03648" y="1124744"/>
            <a:ext cx="66247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MÜSLÜMANLARIN MEDİNE’YE HİCRETİ</a:t>
            </a:r>
            <a:endParaRPr lang="tr-TR" dirty="0">
              <a:solidFill>
                <a:srgbClr val="FF0000"/>
              </a:solidFill>
            </a:endParaRP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Hicret yolculuğu sırasında Hz. Muhammed(</a:t>
            </a:r>
            <a:r>
              <a:rPr lang="tr-TR" dirty="0" err="1"/>
              <a:t>s.a.v</a:t>
            </a:r>
            <a:r>
              <a:rPr lang="tr-TR" dirty="0"/>
              <a:t>.) ve kafilesi, </a:t>
            </a:r>
            <a:r>
              <a:rPr lang="tr-TR" b="1" dirty="0" err="1"/>
              <a:t>Ümmü</a:t>
            </a:r>
            <a:r>
              <a:rPr lang="tr-TR" b="1" dirty="0"/>
              <a:t> </a:t>
            </a:r>
            <a:r>
              <a:rPr lang="tr-TR" b="1" dirty="0" err="1"/>
              <a:t>Mabed</a:t>
            </a:r>
            <a:r>
              <a:rPr lang="tr-TR" dirty="0"/>
              <a:t> ismiyle tanınan bir kadının çadırına misafir olmuşlar, biraz dinlenip yemek yemişlerdi.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Ümmü</a:t>
            </a:r>
            <a:r>
              <a:rPr lang="tr-TR" dirty="0"/>
              <a:t> </a:t>
            </a:r>
            <a:r>
              <a:rPr lang="tr-TR" dirty="0" err="1"/>
              <a:t>Mabed’in</a:t>
            </a:r>
            <a:r>
              <a:rPr lang="tr-TR" dirty="0"/>
              <a:t> o sırada çadırda olmayan kocasına Peygamberimizi (</a:t>
            </a:r>
            <a:r>
              <a:rPr lang="tr-TR" dirty="0" err="1"/>
              <a:t>s.a.v</a:t>
            </a:r>
            <a:r>
              <a:rPr lang="tr-TR" dirty="0"/>
              <a:t>) tarif ederken kullandığı ifadeler şöhret bularak </a:t>
            </a:r>
            <a:r>
              <a:rPr lang="tr-TR" b="1" dirty="0"/>
              <a:t>hilye</a:t>
            </a:r>
            <a:r>
              <a:rPr lang="tr-TR" dirty="0"/>
              <a:t> edebiyatına kaynak olmuştur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Müslümanların ilk mescidi </a:t>
            </a:r>
            <a:r>
              <a:rPr lang="tr-TR" b="1" dirty="0"/>
              <a:t>Kuba</a:t>
            </a:r>
            <a:r>
              <a:rPr lang="tr-TR" dirty="0"/>
              <a:t> </a:t>
            </a:r>
            <a:r>
              <a:rPr lang="tr-TR" b="1" dirty="0" err="1"/>
              <a:t>Mescidi</a:t>
            </a:r>
            <a:r>
              <a:rPr lang="tr-TR" dirty="0" err="1"/>
              <a:t>’dir</a:t>
            </a:r>
            <a:r>
              <a:rPr lang="tr-TR" dirty="0"/>
              <a:t>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 </a:t>
            </a:r>
            <a:r>
              <a:rPr lang="tr-TR" dirty="0" err="1"/>
              <a:t>Kubâ’dan</a:t>
            </a:r>
            <a:r>
              <a:rPr lang="tr-TR" dirty="0"/>
              <a:t> </a:t>
            </a:r>
            <a:r>
              <a:rPr lang="tr-TR" dirty="0" err="1"/>
              <a:t>Yesrib’e</a:t>
            </a:r>
            <a:r>
              <a:rPr lang="tr-TR" dirty="0"/>
              <a:t> giderken </a:t>
            </a:r>
            <a:r>
              <a:rPr lang="tr-TR" b="1" dirty="0" err="1"/>
              <a:t>Rânûna</a:t>
            </a:r>
            <a:r>
              <a:rPr lang="tr-TR" dirty="0"/>
              <a:t> </a:t>
            </a:r>
            <a:r>
              <a:rPr lang="tr-TR" b="1" dirty="0"/>
              <a:t>vadisinde</a:t>
            </a:r>
            <a:r>
              <a:rPr lang="tr-TR" dirty="0"/>
              <a:t> ilk Cuma namazını kıldırdı.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87778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286000" y="1443841"/>
            <a:ext cx="52383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MÜSLÜMANLARIN MEDİNE’YE HİCRETİ</a:t>
            </a:r>
            <a:endParaRPr lang="tr-TR" dirty="0">
              <a:solidFill>
                <a:srgbClr val="FF0000"/>
              </a:solidFill>
            </a:endParaRP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Ensarın</a:t>
            </a:r>
            <a:r>
              <a:rPr lang="tr-TR" dirty="0"/>
              <a:t> birçoğu Peygamberimizi evlerine davet etmesine rağmen o onların hiçbirini kırmamak için devesinin oturduğu yeri mesken olarak tuttu.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Resûlullah’ın devesi, </a:t>
            </a:r>
            <a:r>
              <a:rPr lang="tr-TR" dirty="0" err="1"/>
              <a:t>Neccâroğullarından</a:t>
            </a:r>
            <a:r>
              <a:rPr lang="tr-TR" dirty="0"/>
              <a:t> </a:t>
            </a:r>
            <a:r>
              <a:rPr lang="tr-TR" b="1" dirty="0" err="1"/>
              <a:t>Sehl</a:t>
            </a:r>
            <a:r>
              <a:rPr lang="tr-TR" b="1" dirty="0"/>
              <a:t> ve Süheyl </a:t>
            </a:r>
            <a:r>
              <a:rPr lang="tr-TR" dirty="0"/>
              <a:t>adlı iki yetim kardeşe ait olan bir araziye çöktü.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Peygamberimiz </a:t>
            </a:r>
            <a:r>
              <a:rPr lang="tr-TR" b="1" dirty="0"/>
              <a:t>Ebu </a:t>
            </a:r>
            <a:r>
              <a:rPr lang="tr-TR" b="1" dirty="0" err="1"/>
              <a:t>Eyyüp</a:t>
            </a:r>
            <a:r>
              <a:rPr lang="tr-TR" b="1" dirty="0"/>
              <a:t> </a:t>
            </a:r>
            <a:r>
              <a:rPr lang="tr-TR" b="1" dirty="0" err="1"/>
              <a:t>Halid</a:t>
            </a:r>
            <a:r>
              <a:rPr lang="tr-TR" b="1" dirty="0"/>
              <a:t> bin </a:t>
            </a:r>
            <a:r>
              <a:rPr lang="tr-TR" b="1" dirty="0" err="1"/>
              <a:t>Zeyd</a:t>
            </a:r>
            <a:r>
              <a:rPr lang="tr-TR" dirty="0" err="1"/>
              <a:t>’in</a:t>
            </a:r>
            <a:r>
              <a:rPr lang="tr-TR" dirty="0"/>
              <a:t> evine misafir oldu.</a:t>
            </a:r>
          </a:p>
        </p:txBody>
      </p:sp>
    </p:spTree>
    <p:extLst>
      <p:ext uri="{BB962C8B-B14F-4D97-AF65-F5344CB8AC3E}">
        <p14:creationId xmlns:p14="http://schemas.microsoft.com/office/powerpoint/2010/main" val="15797761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47664" y="1305342"/>
            <a:ext cx="64087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KUR’AN-I KERİM’DE HZ EBUBEKİR İLE PEYGAMBERİMİZİN </a:t>
            </a:r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HİCRET YOLCULUĞU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b="1" dirty="0"/>
              <a:t> </a:t>
            </a: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i="1" dirty="0"/>
              <a:t>“Eğer siz ona (</a:t>
            </a:r>
            <a:r>
              <a:rPr lang="tr-TR" i="1" dirty="0" err="1"/>
              <a:t>Resûlullah’a</a:t>
            </a:r>
            <a:r>
              <a:rPr lang="tr-TR" i="1" dirty="0"/>
              <a:t>) yardım etmezseniz (bu önemli değil); ona Allah yardım etmiştir. Hani kâfirler onu, iki kişiden biri olarak (Ebû Bekir ile birlikte Mekke’den) çıkarmışlardı; hani onlar mağaradaydı; o, arkadaşına “Üzülme, çünkü Allah bizimle beraberdir.” diyordu. Bunun üzerine Allah ona (sükûnet sağlayan) emniyetini indirdi; onu sizin görmediğiniz bir ordu ile destekledi ve kâfir olanların sözünü alçalttı. Allah’ın sözü ise zaten yücedir. Allah üstündür; hikmet sahibidir.” (</a:t>
            </a:r>
            <a:r>
              <a:rPr lang="tr-TR" i="1" dirty="0" err="1"/>
              <a:t>Tevbe</a:t>
            </a:r>
            <a:r>
              <a:rPr lang="tr-TR" i="1" dirty="0"/>
              <a:t> 9/40).</a:t>
            </a:r>
            <a:r>
              <a:rPr lang="tr-TR" dirty="0"/>
              <a:t> </a:t>
            </a:r>
          </a:p>
          <a:p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099611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19672" y="908720"/>
            <a:ext cx="595840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MEDİNE’NİN HİCRET YURDU SEÇİLMESİNİN NEDENLERİ</a:t>
            </a:r>
          </a:p>
          <a:p>
            <a:endParaRPr lang="tr-TR" dirty="0"/>
          </a:p>
          <a:p>
            <a:pPr marL="342900" lvl="0" indent="-342900">
              <a:buAutoNum type="arabicPeriod"/>
            </a:pPr>
            <a:r>
              <a:rPr lang="tr-TR" dirty="0"/>
              <a:t>Mekke ile ilişkiyi tamamen </a:t>
            </a:r>
            <a:r>
              <a:rPr lang="tr-TR" b="1" dirty="0"/>
              <a:t>koparmayı</a:t>
            </a:r>
            <a:r>
              <a:rPr lang="tr-TR" dirty="0"/>
              <a:t> gerektirmeyecek bir yer olmasıdır. </a:t>
            </a:r>
          </a:p>
          <a:p>
            <a:pPr marL="342900" lvl="0" indent="-342900">
              <a:buAutoNum type="arabicPeriod"/>
            </a:pPr>
            <a:endParaRPr lang="tr-TR" dirty="0"/>
          </a:p>
          <a:p>
            <a:pPr marL="342900" lvl="0" indent="-342900">
              <a:buAutoNum type="arabicPeriod"/>
            </a:pPr>
            <a:r>
              <a:rPr lang="tr-TR" dirty="0"/>
              <a:t>Medine’deki </a:t>
            </a:r>
            <a:r>
              <a:rPr lang="tr-TR" b="1" dirty="0"/>
              <a:t>otorite</a:t>
            </a:r>
            <a:r>
              <a:rPr lang="tr-TR" dirty="0"/>
              <a:t> boşluğu Hz. Peygamber’in burada rahat hareket etmesine imkân veren bir etkendir. </a:t>
            </a:r>
          </a:p>
          <a:p>
            <a:pPr marL="342900" lvl="0" indent="-342900">
              <a:buAutoNum type="arabicPeriod"/>
            </a:pPr>
            <a:endParaRPr lang="tr-TR" dirty="0"/>
          </a:p>
          <a:p>
            <a:pPr marL="342900" lvl="0" indent="-342900">
              <a:buAutoNum type="arabicPeriod"/>
            </a:pPr>
            <a:r>
              <a:rPr lang="tr-TR" dirty="0"/>
              <a:t>Medine’de Hz. Peygamber’in </a:t>
            </a:r>
            <a:r>
              <a:rPr lang="tr-TR" b="1" dirty="0"/>
              <a:t>ailesinin sıhriyet </a:t>
            </a:r>
            <a:r>
              <a:rPr lang="tr-TR" dirty="0"/>
              <a:t>bağı olan </a:t>
            </a:r>
            <a:r>
              <a:rPr lang="tr-TR" dirty="0" err="1"/>
              <a:t>Hazrec</a:t>
            </a:r>
            <a:r>
              <a:rPr lang="tr-TR" dirty="0"/>
              <a:t> kabilesinin yaşaması, destek sağlanması açısından önemlidir. </a:t>
            </a:r>
          </a:p>
          <a:p>
            <a:pPr marL="342900" lvl="0" indent="-342900">
              <a:buAutoNum type="arabicPeriod"/>
            </a:pPr>
            <a:endParaRPr lang="tr-TR" dirty="0"/>
          </a:p>
          <a:p>
            <a:pPr marL="342900" lvl="0" indent="-342900">
              <a:buAutoNum type="arabicPeriod"/>
            </a:pPr>
            <a:r>
              <a:rPr lang="tr-TR" dirty="0"/>
              <a:t>Bilindiği gibi Araplar arasında kabile dayanışmasının yanı sıra evliliklerle tesis edilen akrabalık da toplumsal dayanışmada etkili olabiliyordu.</a:t>
            </a:r>
          </a:p>
          <a:p>
            <a:pPr lvl="0"/>
            <a:endParaRPr lang="tr-TR" dirty="0"/>
          </a:p>
          <a:p>
            <a:pPr lv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10945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91680" y="1484784"/>
            <a:ext cx="597666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MEDİNE’NİN HİCRET YURDU SEÇİLMESİNİN NEDENLERİ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6. </a:t>
            </a:r>
            <a:r>
              <a:rPr lang="tr-TR" b="1" dirty="0"/>
              <a:t>Nüfus potansiyeli </a:t>
            </a:r>
            <a:r>
              <a:rPr lang="tr-TR" dirty="0"/>
              <a:t>bakımından Medine, Hicaz’daki en önemli yerleşim yerlerindendir. 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7. Medine’nin Habeşistan gibi alternatiflerle karşılaştırıldığında Mekke’ye </a:t>
            </a:r>
            <a:r>
              <a:rPr lang="tr-TR" b="1" dirty="0"/>
              <a:t>yakın sayılabilecek bir mesafede </a:t>
            </a:r>
            <a:r>
              <a:rPr lang="tr-TR" dirty="0"/>
              <a:t>olması da hicret yurdu olarak seçilmesinin sebeplerinden biri olarak değerlendirilebilir. 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8. Hz. Peygamber’in Medine’yi tercih etmesinin en açık sebeplerinden biri, buradaki Müslümanlardan gördüğü </a:t>
            </a:r>
            <a:r>
              <a:rPr lang="tr-TR" b="1" dirty="0"/>
              <a:t>destek</a:t>
            </a:r>
            <a:r>
              <a:rPr lang="tr-TR" dirty="0"/>
              <a:t> ve güvencedir. </a:t>
            </a:r>
          </a:p>
        </p:txBody>
      </p:sp>
    </p:spTree>
    <p:extLst>
      <p:ext uri="{BB962C8B-B14F-4D97-AF65-F5344CB8AC3E}">
        <p14:creationId xmlns:p14="http://schemas.microsoft.com/office/powerpoint/2010/main" val="4061517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27584" y="764704"/>
            <a:ext cx="69127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GİZLİ DAVET DÖNEMİ (3-4 YIL)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Peygamber, ilk önce eşi </a:t>
            </a:r>
            <a:r>
              <a:rPr lang="tr-TR" b="1" dirty="0"/>
              <a:t>Hz. Hatice </a:t>
            </a:r>
            <a:r>
              <a:rPr lang="tr-TR" dirty="0"/>
              <a:t>ve ailesini </a:t>
            </a:r>
            <a:r>
              <a:rPr lang="tr-TR" dirty="0" err="1"/>
              <a:t>risaletini</a:t>
            </a:r>
            <a:r>
              <a:rPr lang="tr-TR" dirty="0"/>
              <a:t> tasdik etmeye çağırdı.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Akıl almaz baskılara rağmen </a:t>
            </a:r>
            <a:r>
              <a:rPr lang="tr-TR" b="1" dirty="0"/>
              <a:t>Talha b. Ubeydullah, </a:t>
            </a:r>
            <a:r>
              <a:rPr lang="tr-TR" b="1" dirty="0" err="1"/>
              <a:t>Zübeyr</a:t>
            </a:r>
            <a:r>
              <a:rPr lang="tr-TR" b="1" dirty="0"/>
              <a:t> b. </a:t>
            </a:r>
            <a:r>
              <a:rPr lang="tr-TR" b="1" dirty="0" err="1"/>
              <a:t>Avvam</a:t>
            </a:r>
            <a:r>
              <a:rPr lang="tr-TR" b="1" dirty="0"/>
              <a:t>, Osman b. </a:t>
            </a:r>
            <a:r>
              <a:rPr lang="tr-TR" b="1" dirty="0" err="1"/>
              <a:t>Maz’un</a:t>
            </a:r>
            <a:r>
              <a:rPr lang="tr-TR" b="1" dirty="0"/>
              <a:t>, Ebu </a:t>
            </a:r>
            <a:r>
              <a:rPr lang="tr-TR" b="1" dirty="0" err="1"/>
              <a:t>Ubeyde</a:t>
            </a:r>
            <a:r>
              <a:rPr lang="tr-TR" b="1" dirty="0"/>
              <a:t> b. Cerrah </a:t>
            </a:r>
            <a:r>
              <a:rPr lang="tr-TR" dirty="0"/>
              <a:t>ve</a:t>
            </a:r>
            <a:r>
              <a:rPr lang="tr-TR" b="1" dirty="0"/>
              <a:t> </a:t>
            </a:r>
            <a:r>
              <a:rPr lang="tr-TR" b="1" dirty="0" err="1"/>
              <a:t>Erkam</a:t>
            </a:r>
            <a:r>
              <a:rPr lang="tr-TR" b="1" dirty="0"/>
              <a:t> b. </a:t>
            </a:r>
            <a:r>
              <a:rPr lang="tr-TR" b="1" dirty="0" err="1"/>
              <a:t>Ebi’l-Erkam</a:t>
            </a:r>
            <a:r>
              <a:rPr lang="tr-TR" dirty="0"/>
              <a:t> gibi birçok kişi Hz. Peygamber’le görüşerek İslam ile şereflendiler.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 dönemde </a:t>
            </a:r>
            <a:r>
              <a:rPr lang="tr-TR" b="1" dirty="0"/>
              <a:t>az sayıda fakat samimi </a:t>
            </a:r>
            <a:r>
              <a:rPr lang="tr-TR" dirty="0"/>
              <a:t>Müslümanlar yetişmiştir ve müşriklerin saldırı ve işkenceleri bu dönemde biraz daha düşüktür.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İslam’ın </a:t>
            </a:r>
            <a:r>
              <a:rPr lang="tr-TR" i="1" dirty="0"/>
              <a:t>ilk davet merkezi</a:t>
            </a:r>
            <a:r>
              <a:rPr lang="tr-TR" dirty="0"/>
              <a:t> olan ve </a:t>
            </a:r>
            <a:r>
              <a:rPr lang="tr-TR" b="1" i="1" dirty="0" err="1"/>
              <a:t>Dârülerkam</a:t>
            </a:r>
            <a:r>
              <a:rPr lang="tr-TR" dirty="0"/>
              <a:t> adı verilen bu mekân, Kâbe’nin </a:t>
            </a:r>
            <a:r>
              <a:rPr lang="tr-TR" b="1" dirty="0"/>
              <a:t>haremine</a:t>
            </a:r>
            <a:r>
              <a:rPr lang="tr-TR" dirty="0"/>
              <a:t> </a:t>
            </a:r>
            <a:r>
              <a:rPr lang="tr-TR" b="1" dirty="0"/>
              <a:t>dâhil</a:t>
            </a:r>
            <a:r>
              <a:rPr lang="tr-TR" dirty="0"/>
              <a:t> oluşu, </a:t>
            </a:r>
            <a:r>
              <a:rPr lang="tr-TR" i="1" dirty="0"/>
              <a:t>Mekkelilerle ve hac için dışarıdan gelen pek çok kimse ile dikkat çekmeden </a:t>
            </a:r>
            <a:r>
              <a:rPr lang="tr-TR" b="1" i="1" dirty="0"/>
              <a:t>temas kolaylığı</a:t>
            </a:r>
            <a:r>
              <a:rPr lang="tr-TR" i="1" dirty="0"/>
              <a:t> </a:t>
            </a:r>
            <a:r>
              <a:rPr lang="tr-TR" dirty="0"/>
              <a:t>sağlaması açısından önemli bir konuma sahipti. </a:t>
            </a:r>
          </a:p>
        </p:txBody>
      </p:sp>
    </p:spTree>
    <p:extLst>
      <p:ext uri="{BB962C8B-B14F-4D97-AF65-F5344CB8AC3E}">
        <p14:creationId xmlns:p14="http://schemas.microsoft.com/office/powerpoint/2010/main" val="1948543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916832"/>
            <a:ext cx="6468691" cy="28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4689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472000" cy="50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26899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620688"/>
            <a:ext cx="5184576" cy="56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63716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124744"/>
            <a:ext cx="4602628" cy="51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601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59632" y="764704"/>
            <a:ext cx="67687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AÇIK DAVET DÖNEMİ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Açık davet dönemi </a:t>
            </a:r>
            <a:r>
              <a:rPr lang="tr-TR" b="1" dirty="0" err="1"/>
              <a:t>Hicr</a:t>
            </a:r>
            <a:r>
              <a:rPr lang="tr-TR" b="1" dirty="0"/>
              <a:t> Suresinin 94. </a:t>
            </a:r>
            <a:r>
              <a:rPr lang="tr-TR" dirty="0"/>
              <a:t>ayetinin nazil olmasıyla başlamıştır.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Risaletin</a:t>
            </a:r>
            <a:r>
              <a:rPr lang="tr-TR" dirty="0"/>
              <a:t> dördüncü yılında nazil olan “</a:t>
            </a:r>
            <a:r>
              <a:rPr lang="tr-TR" b="1" i="1" dirty="0"/>
              <a:t>Sana </a:t>
            </a:r>
            <a:r>
              <a:rPr lang="tr-TR" b="1" i="1" dirty="0" err="1"/>
              <a:t>emrolunanı</a:t>
            </a:r>
            <a:r>
              <a:rPr lang="tr-TR" b="1" i="1" dirty="0"/>
              <a:t> açıkça söyle ve ortak koşanlardan yüz çevir!” </a:t>
            </a:r>
            <a:r>
              <a:rPr lang="tr-TR" dirty="0"/>
              <a:t>(</a:t>
            </a:r>
            <a:r>
              <a:rPr lang="tr-TR" dirty="0" err="1"/>
              <a:t>Hicr</a:t>
            </a:r>
            <a:r>
              <a:rPr lang="tr-TR" dirty="0"/>
              <a:t> suresi, 94) ayetiyle gizli davet süreci sona ermiş, açıktan davet aşamasına geçilmiş oldu.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“(Önce) en yakın akrabanı uyar. Sana uyan müminlere (merhamet) kanadını indir. Şayet sana karşı gelirlerse de ki: Ben sizin yaptıklarınızdan muhakkak ki uzağım.” (</a:t>
            </a:r>
            <a:r>
              <a:rPr lang="tr-TR" b="1" dirty="0" err="1"/>
              <a:t>Şuarâ</a:t>
            </a:r>
            <a:r>
              <a:rPr lang="tr-TR" b="1" dirty="0"/>
              <a:t> suresi, 214-216) </a:t>
            </a:r>
            <a:r>
              <a:rPr lang="tr-TR" dirty="0"/>
              <a:t>ayetiyle ise </a:t>
            </a:r>
            <a:r>
              <a:rPr lang="tr-TR" b="1" dirty="0"/>
              <a:t>yakın akrabadan </a:t>
            </a:r>
            <a:r>
              <a:rPr lang="tr-TR" dirty="0"/>
              <a:t>başlamak üzere tüm Kureyş’in İslam’a davet edilmesi emrediliyordu.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İlk önce yakınları olan </a:t>
            </a:r>
            <a:r>
              <a:rPr lang="tr-TR" b="1" dirty="0" err="1"/>
              <a:t>Abdülmuttaliboğullarını</a:t>
            </a:r>
            <a:r>
              <a:rPr lang="tr-TR" b="1" dirty="0"/>
              <a:t> </a:t>
            </a:r>
            <a:r>
              <a:rPr lang="tr-TR" dirty="0"/>
              <a:t>davet ederek </a:t>
            </a:r>
            <a:r>
              <a:rPr lang="tr-TR" dirty="0" err="1"/>
              <a:t>risaletini</a:t>
            </a:r>
            <a:r>
              <a:rPr lang="tr-TR" dirty="0"/>
              <a:t> duyurmak istedi. Ancak amcası </a:t>
            </a:r>
            <a:r>
              <a:rPr lang="tr-TR" b="1" dirty="0"/>
              <a:t>Ebu </a:t>
            </a:r>
            <a:r>
              <a:rPr lang="tr-TR" b="1" dirty="0" err="1"/>
              <a:t>Leheb</a:t>
            </a:r>
            <a:r>
              <a:rPr lang="tr-TR" dirty="0"/>
              <a:t> daha konuşmasına fırsat vermeden topluluğu dağıttı. </a:t>
            </a:r>
          </a:p>
        </p:txBody>
      </p:sp>
    </p:spTree>
    <p:extLst>
      <p:ext uri="{BB962C8B-B14F-4D97-AF65-F5344CB8AC3E}">
        <p14:creationId xmlns:p14="http://schemas.microsoft.com/office/powerpoint/2010/main" val="3643108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84784"/>
            <a:ext cx="8136904" cy="32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8653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31640" y="1340768"/>
            <a:ext cx="64087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MÜŞRİKLERİN İSLAM’I ENGELLEMEK İÇİN SIRASIYLA </a:t>
            </a:r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BAŞVURDUKLARI YÖNTEMLER 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Ebu </a:t>
            </a:r>
            <a:r>
              <a:rPr lang="tr-TR" dirty="0" err="1"/>
              <a:t>Talib’e</a:t>
            </a:r>
            <a:r>
              <a:rPr lang="tr-TR" dirty="0"/>
              <a:t> gidip, </a:t>
            </a:r>
            <a:r>
              <a:rPr lang="tr-TR" b="1" dirty="0"/>
              <a:t>vazgeçirmeye</a:t>
            </a:r>
            <a:r>
              <a:rPr lang="tr-TR" dirty="0"/>
              <a:t> çalışmaları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Sürekli </a:t>
            </a:r>
            <a:r>
              <a:rPr lang="tr-TR" b="1" dirty="0"/>
              <a:t>mucizeler</a:t>
            </a:r>
            <a:r>
              <a:rPr lang="tr-TR" dirty="0"/>
              <a:t> talep etmek suretiyle kendisini zor durumda ve toplum nazarında etkisiz kılmayı planlamaları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Peygamber’e </a:t>
            </a:r>
            <a:r>
              <a:rPr lang="tr-TR" b="1" dirty="0"/>
              <a:t>mecnun, deli, kâhin, şair</a:t>
            </a:r>
            <a:r>
              <a:rPr lang="tr-TR" dirty="0"/>
              <a:t>, gibi iftiralar atarak Kur’an kelamının meşruluğu konusunda insanların zihinlerinde tereddüt meydana getirmeyi amaçlamaları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Peygamber’e </a:t>
            </a:r>
            <a:r>
              <a:rPr lang="tr-TR" b="1" dirty="0"/>
              <a:t>sihirbaz</a:t>
            </a:r>
            <a:r>
              <a:rPr lang="tr-TR" dirty="0"/>
              <a:t> demekte ittifak edip, iftira atmaları </a:t>
            </a:r>
          </a:p>
          <a:p>
            <a:pPr lv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8193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03648" y="1268760"/>
            <a:ext cx="597666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MÜŞRİKLERİN İSLAM’I ENGELLEMEK İÇİN SIRASIYLA </a:t>
            </a:r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BAŞVURDUKLARI YÖNTEMLER </a:t>
            </a: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Peygamber’e </a:t>
            </a:r>
            <a:r>
              <a:rPr lang="tr-TR" b="1" dirty="0"/>
              <a:t>dünyevi menfaatler </a:t>
            </a:r>
            <a:r>
              <a:rPr lang="tr-TR" dirty="0" err="1"/>
              <a:t>vaad</a:t>
            </a:r>
            <a:r>
              <a:rPr lang="tr-TR" dirty="0"/>
              <a:t> etmeleri (Makam, kadın, maddiyat)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Dinleri birleştirme </a:t>
            </a:r>
            <a:r>
              <a:rPr lang="tr-TR" dirty="0"/>
              <a:t>önerisiyle bir nevi uzlaşmayı denemeleri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Müslümanlara </a:t>
            </a:r>
            <a:r>
              <a:rPr lang="tr-TR" b="1" dirty="0"/>
              <a:t>baskı ve işkence </a:t>
            </a:r>
            <a:r>
              <a:rPr lang="tr-TR" dirty="0"/>
              <a:t>uygulamaları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Boykot</a:t>
            </a:r>
            <a:r>
              <a:rPr lang="tr-TR" dirty="0"/>
              <a:t> kararları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Hz. Peygamber’i </a:t>
            </a:r>
            <a:r>
              <a:rPr lang="tr-TR" b="1" dirty="0"/>
              <a:t>öldürme</a:t>
            </a:r>
            <a:r>
              <a:rPr lang="tr-TR" dirty="0"/>
              <a:t> teşebbüsleri </a:t>
            </a:r>
          </a:p>
        </p:txBody>
      </p:sp>
    </p:spTree>
    <p:extLst>
      <p:ext uri="{BB962C8B-B14F-4D97-AF65-F5344CB8AC3E}">
        <p14:creationId xmlns:p14="http://schemas.microsoft.com/office/powerpoint/2010/main" val="3829538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31640" y="1052736"/>
            <a:ext cx="64807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MEKKE’DE İSLAM’I KABUL EDENLERİN GENEL ÖZELLİKLERİ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Genç</a:t>
            </a:r>
            <a:r>
              <a:rPr lang="tr-TR" dirty="0"/>
              <a:t> yaşta davete katılmışlardır.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Çoğunluğu hicret esnasında </a:t>
            </a:r>
            <a:r>
              <a:rPr lang="tr-TR" b="1" dirty="0"/>
              <a:t>kırk yaşın altında </a:t>
            </a:r>
            <a:r>
              <a:rPr lang="tr-TR" dirty="0"/>
              <a:t>idiler.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Mekke </a:t>
            </a:r>
            <a:r>
              <a:rPr lang="tr-TR" b="1" dirty="0"/>
              <a:t>kabile lideri </a:t>
            </a:r>
            <a:r>
              <a:rPr lang="tr-TR" dirty="0"/>
              <a:t>konumunda hiç kimse yoktu. </a:t>
            </a:r>
            <a:r>
              <a:rPr lang="tr-TR" b="1" dirty="0"/>
              <a:t>(Avam)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İlk Müslümanlar; </a:t>
            </a:r>
            <a:r>
              <a:rPr lang="tr-TR" b="1" i="1" dirty="0"/>
              <a:t>güvenilir</a:t>
            </a:r>
            <a:r>
              <a:rPr lang="tr-TR" dirty="0"/>
              <a:t>, sadık, sır saklayan, sabırlı ve cahiliyenin kötü âdetlerinden sakınan kimselerden oluşmaktaydı.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Yüksek karakterli, hakikati arayan </a:t>
            </a:r>
            <a:r>
              <a:rPr lang="tr-TR" b="1" dirty="0"/>
              <a:t>ahlaklı</a:t>
            </a:r>
            <a:r>
              <a:rPr lang="tr-TR" dirty="0"/>
              <a:t> insanlardı.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Bazıları </a:t>
            </a:r>
            <a:r>
              <a:rPr lang="tr-TR" b="1" dirty="0"/>
              <a:t>Haniflerin</a:t>
            </a:r>
            <a:r>
              <a:rPr lang="tr-TR" dirty="0"/>
              <a:t> terbiyesinde yetişmiştir.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Güçlü</a:t>
            </a:r>
            <a:r>
              <a:rPr lang="tr-TR" dirty="0"/>
              <a:t> bir imana, sarsılmaz bir hakikate sahip insanlardı.</a:t>
            </a:r>
          </a:p>
        </p:txBody>
      </p:sp>
    </p:spTree>
    <p:extLst>
      <p:ext uri="{BB962C8B-B14F-4D97-AF65-F5344CB8AC3E}">
        <p14:creationId xmlns:p14="http://schemas.microsoft.com/office/powerpoint/2010/main" val="259535120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2011</TotalTime>
  <Words>2418</Words>
  <Application>Microsoft Office PowerPoint</Application>
  <PresentationFormat>Ekran Gösterisi (4:3)</PresentationFormat>
  <Paragraphs>312</Paragraphs>
  <Slides>43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43</vt:i4>
      </vt:variant>
    </vt:vector>
  </HeadingPairs>
  <TitlesOfParts>
    <vt:vector size="46" baseType="lpstr">
      <vt:lpstr>Arial</vt:lpstr>
      <vt:lpstr>Calibri</vt:lpstr>
      <vt:lpstr>Ofis Teması</vt:lpstr>
      <vt:lpstr>SİYER DERS ANLATIMI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SİYER DERS ANLATIMI </dc:title>
  <dc:creator>ADEM</dc:creator>
  <cp:lastModifiedBy>adem Ç</cp:lastModifiedBy>
  <cp:revision>64</cp:revision>
  <dcterms:created xsi:type="dcterms:W3CDTF">2022-12-03T09:19:24Z</dcterms:created>
  <dcterms:modified xsi:type="dcterms:W3CDTF">2025-06-02T17:06:31Z</dcterms:modified>
</cp:coreProperties>
</file>